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7" r:id="rId5"/>
  </p:sldMasterIdLst>
  <p:notesMasterIdLst>
    <p:notesMasterId r:id="rId11"/>
  </p:notesMasterIdLst>
  <p:handoutMasterIdLst>
    <p:handoutMasterId r:id="rId12"/>
  </p:handoutMasterIdLst>
  <p:sldIdLst>
    <p:sldId id="257" r:id="rId6"/>
    <p:sldId id="401" r:id="rId7"/>
    <p:sldId id="403" r:id="rId8"/>
    <p:sldId id="404" r:id="rId9"/>
    <p:sldId id="40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2D050"/>
    <a:srgbClr val="92D150"/>
    <a:srgbClr val="03A0DF"/>
    <a:srgbClr val="EB4E67"/>
    <a:srgbClr val="4BBCBB"/>
    <a:srgbClr val="21B3AA"/>
    <a:srgbClr val="A86DAB"/>
    <a:srgbClr val="75549E"/>
    <a:srgbClr val="3C84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88462" autoAdjust="0"/>
  </p:normalViewPr>
  <p:slideViewPr>
    <p:cSldViewPr snapToGrid="0">
      <p:cViewPr varScale="1">
        <p:scale>
          <a:sx n="61" d="100"/>
          <a:sy n="61" d="100"/>
        </p:scale>
        <p:origin x="880" y="48"/>
      </p:cViewPr>
      <p:guideLst/>
    </p:cSldViewPr>
  </p:slideViewPr>
  <p:notesTextViewPr>
    <p:cViewPr>
      <p:scale>
        <a:sx n="1" d="1"/>
        <a:sy n="1" d="1"/>
      </p:scale>
      <p:origin x="0" y="0"/>
    </p:cViewPr>
  </p:notesTextViewPr>
  <p:notesViewPr>
    <p:cSldViewPr snapToGrid="0" showGuides="1">
      <p:cViewPr varScale="1">
        <p:scale>
          <a:sx n="101" d="100"/>
          <a:sy n="101" d="100"/>
        </p:scale>
        <p:origin x="6264"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tx2"/>
              </a:solidFill>
              <a:ln w="19050">
                <a:solidFill>
                  <a:schemeClr val="lt1"/>
                </a:solidFill>
              </a:ln>
              <a:effectLst/>
            </c:spPr>
            <c:extLst>
              <c:ext xmlns:c16="http://schemas.microsoft.com/office/drawing/2014/chart" uri="{C3380CC4-5D6E-409C-BE32-E72D297353CC}">
                <c16:uniqueId val="{00000001-E2FF-1E44-A1CF-06D9ED5E33C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2FF-1E44-A1CF-06D9ED5E33C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2FF-1E44-A1CF-06D9ED5E33C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2FF-1E44-A1CF-06D9ED5E33C7}"/>
              </c:ext>
            </c:extLst>
          </c:dPt>
          <c:cat>
            <c:strRef>
              <c:f>Sheet1!$A$2:$A$5</c:f>
              <c:strCache>
                <c:ptCount val="2"/>
                <c:pt idx="0">
                  <c:v>1st Qtr</c:v>
                </c:pt>
                <c:pt idx="1">
                  <c:v>2nd Qtr</c:v>
                </c:pt>
              </c:strCache>
            </c:strRef>
          </c:cat>
          <c:val>
            <c:numRef>
              <c:f>Sheet1!$B$2:$B$5</c:f>
              <c:numCache>
                <c:formatCode>General</c:formatCode>
                <c:ptCount val="4"/>
                <c:pt idx="0">
                  <c:v>51</c:v>
                </c:pt>
                <c:pt idx="1">
                  <c:v>49</c:v>
                </c:pt>
              </c:numCache>
            </c:numRef>
          </c:val>
          <c:extLst>
            <c:ext xmlns:c16="http://schemas.microsoft.com/office/drawing/2014/chart" uri="{C3380CC4-5D6E-409C-BE32-E72D297353CC}">
              <c16:uniqueId val="{00000008-E2FF-1E44-A1CF-06D9ED5E33C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tx2"/>
              </a:solidFill>
              <a:ln w="19050">
                <a:solidFill>
                  <a:schemeClr val="lt1"/>
                </a:solidFill>
              </a:ln>
              <a:effectLst/>
            </c:spPr>
            <c:extLst>
              <c:ext xmlns:c16="http://schemas.microsoft.com/office/drawing/2014/chart" uri="{C3380CC4-5D6E-409C-BE32-E72D297353CC}">
                <c16:uniqueId val="{00000001-4C6A-4441-B3CF-FDC6715C201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C6A-4441-B3CF-FDC6715C201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C6A-4441-B3CF-FDC6715C201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C6A-4441-B3CF-FDC6715C201A}"/>
              </c:ext>
            </c:extLst>
          </c:dPt>
          <c:cat>
            <c:strRef>
              <c:f>Sheet1!$A$2:$A$5</c:f>
              <c:strCache>
                <c:ptCount val="2"/>
                <c:pt idx="0">
                  <c:v>1st Qtr</c:v>
                </c:pt>
                <c:pt idx="1">
                  <c:v>2nd Qtr</c:v>
                </c:pt>
              </c:strCache>
            </c:strRef>
          </c:cat>
          <c:val>
            <c:numRef>
              <c:f>Sheet1!$B$2:$B$5</c:f>
              <c:numCache>
                <c:formatCode>General</c:formatCode>
                <c:ptCount val="4"/>
                <c:pt idx="0">
                  <c:v>13.6</c:v>
                </c:pt>
                <c:pt idx="1">
                  <c:v>86.9</c:v>
                </c:pt>
              </c:numCache>
            </c:numRef>
          </c:val>
          <c:extLst>
            <c:ext xmlns:c16="http://schemas.microsoft.com/office/drawing/2014/chart" uri="{C3380CC4-5D6E-409C-BE32-E72D297353CC}">
              <c16:uniqueId val="{00000008-4C6A-4441-B3CF-FDC6715C201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spPr>
            <a:solidFill>
              <a:schemeClr val="bg1"/>
            </a:solidFill>
            <a:ln>
              <a:noFill/>
            </a:ln>
            <a:effectLst/>
          </c:spPr>
          <c:dPt>
            <c:idx val="0"/>
            <c:bubble3D val="0"/>
            <c:spPr>
              <a:solidFill>
                <a:schemeClr val="tx2"/>
              </a:solidFill>
              <a:ln w="19050">
                <a:noFill/>
              </a:ln>
              <a:effectLst/>
            </c:spPr>
            <c:extLst>
              <c:ext xmlns:c16="http://schemas.microsoft.com/office/drawing/2014/chart" uri="{C3380CC4-5D6E-409C-BE32-E72D297353CC}">
                <c16:uniqueId val="{00000001-8DD6-1540-8C76-5D95137D35C4}"/>
              </c:ext>
            </c:extLst>
          </c:dPt>
          <c:dPt>
            <c:idx val="1"/>
            <c:bubble3D val="0"/>
            <c:spPr>
              <a:solidFill>
                <a:schemeClr val="accent2"/>
              </a:solidFill>
              <a:ln w="19050">
                <a:noFill/>
              </a:ln>
              <a:effectLst/>
            </c:spPr>
            <c:extLst>
              <c:ext xmlns:c16="http://schemas.microsoft.com/office/drawing/2014/chart" uri="{C3380CC4-5D6E-409C-BE32-E72D297353CC}">
                <c16:uniqueId val="{00000003-8DD6-1540-8C76-5D95137D35C4}"/>
              </c:ext>
            </c:extLst>
          </c:dPt>
          <c:dPt>
            <c:idx val="2"/>
            <c:bubble3D val="0"/>
            <c:spPr>
              <a:solidFill>
                <a:srgbClr val="92D050">
                  <a:alpha val="20000"/>
                </a:srgbClr>
              </a:solidFill>
              <a:ln w="19050">
                <a:noFill/>
              </a:ln>
              <a:effectLst/>
            </c:spPr>
            <c:extLst>
              <c:ext xmlns:c16="http://schemas.microsoft.com/office/drawing/2014/chart" uri="{C3380CC4-5D6E-409C-BE32-E72D297353CC}">
                <c16:uniqueId val="{00000005-8DD6-1540-8C76-5D95137D35C4}"/>
              </c:ext>
            </c:extLst>
          </c:dPt>
          <c:cat>
            <c:strRef>
              <c:f>Sheet1!$A$2:$A$4</c:f>
              <c:strCache>
                <c:ptCount val="2"/>
                <c:pt idx="0">
                  <c:v>Stat 1</c:v>
                </c:pt>
                <c:pt idx="1">
                  <c:v>Stat 2</c:v>
                </c:pt>
              </c:strCache>
            </c:strRef>
          </c:cat>
          <c:val>
            <c:numRef>
              <c:f>Sheet1!$B$2:$B$4</c:f>
              <c:numCache>
                <c:formatCode>General</c:formatCode>
                <c:ptCount val="3"/>
                <c:pt idx="0">
                  <c:v>66</c:v>
                </c:pt>
                <c:pt idx="1">
                  <c:v>34</c:v>
                </c:pt>
              </c:numCache>
            </c:numRef>
          </c:val>
          <c:extLst>
            <c:ext xmlns:c16="http://schemas.microsoft.com/office/drawing/2014/chart" uri="{C3380CC4-5D6E-409C-BE32-E72D297353CC}">
              <c16:uniqueId val="{00000006-8DD6-1540-8C76-5D95137D35C4}"/>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spPr>
            <a:solidFill>
              <a:schemeClr val="bg1"/>
            </a:solidFill>
            <a:ln>
              <a:noFill/>
            </a:ln>
            <a:effectLst/>
          </c:spPr>
          <c:dPt>
            <c:idx val="0"/>
            <c:bubble3D val="0"/>
            <c:spPr>
              <a:solidFill>
                <a:schemeClr val="tx2"/>
              </a:solidFill>
              <a:ln w="19050">
                <a:noFill/>
              </a:ln>
              <a:effectLst/>
            </c:spPr>
            <c:extLst>
              <c:ext xmlns:c16="http://schemas.microsoft.com/office/drawing/2014/chart" uri="{C3380CC4-5D6E-409C-BE32-E72D297353CC}">
                <c16:uniqueId val="{00000001-E15A-CB48-AAA4-544EA2C716B7}"/>
              </c:ext>
            </c:extLst>
          </c:dPt>
          <c:dPt>
            <c:idx val="1"/>
            <c:bubble3D val="0"/>
            <c:spPr>
              <a:solidFill>
                <a:schemeClr val="accent2"/>
              </a:solidFill>
              <a:ln w="19050">
                <a:noFill/>
              </a:ln>
              <a:effectLst/>
            </c:spPr>
            <c:extLst>
              <c:ext xmlns:c16="http://schemas.microsoft.com/office/drawing/2014/chart" uri="{C3380CC4-5D6E-409C-BE32-E72D297353CC}">
                <c16:uniqueId val="{00000003-E15A-CB48-AAA4-544EA2C716B7}"/>
              </c:ext>
            </c:extLst>
          </c:dPt>
          <c:dPt>
            <c:idx val="2"/>
            <c:bubble3D val="0"/>
            <c:spPr>
              <a:solidFill>
                <a:srgbClr val="92D050">
                  <a:alpha val="20000"/>
                </a:srgbClr>
              </a:solidFill>
              <a:ln w="19050">
                <a:noFill/>
              </a:ln>
              <a:effectLst/>
            </c:spPr>
            <c:extLst>
              <c:ext xmlns:c16="http://schemas.microsoft.com/office/drawing/2014/chart" uri="{C3380CC4-5D6E-409C-BE32-E72D297353CC}">
                <c16:uniqueId val="{00000005-E15A-CB48-AAA4-544EA2C716B7}"/>
              </c:ext>
            </c:extLst>
          </c:dPt>
          <c:cat>
            <c:strRef>
              <c:f>Sheet1!$A$2:$A$4</c:f>
              <c:strCache>
                <c:ptCount val="2"/>
                <c:pt idx="0">
                  <c:v>Stat 1</c:v>
                </c:pt>
                <c:pt idx="1">
                  <c:v>Stat 2</c:v>
                </c:pt>
              </c:strCache>
            </c:strRef>
          </c:cat>
          <c:val>
            <c:numRef>
              <c:f>Sheet1!$B$2:$B$4</c:f>
              <c:numCache>
                <c:formatCode>General</c:formatCode>
                <c:ptCount val="3"/>
                <c:pt idx="0">
                  <c:v>76</c:v>
                </c:pt>
                <c:pt idx="1">
                  <c:v>24</c:v>
                </c:pt>
              </c:numCache>
            </c:numRef>
          </c:val>
          <c:extLst>
            <c:ext xmlns:c16="http://schemas.microsoft.com/office/drawing/2014/chart" uri="{C3380CC4-5D6E-409C-BE32-E72D297353CC}">
              <c16:uniqueId val="{00000006-E15A-CB48-AAA4-544EA2C716B7}"/>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spPr>
            <a:solidFill>
              <a:schemeClr val="bg1"/>
            </a:solidFill>
            <a:ln>
              <a:noFill/>
            </a:ln>
            <a:effectLst/>
          </c:spPr>
          <c:dPt>
            <c:idx val="0"/>
            <c:bubble3D val="0"/>
            <c:spPr>
              <a:solidFill>
                <a:schemeClr val="tx2"/>
              </a:solidFill>
              <a:ln w="19050">
                <a:noFill/>
              </a:ln>
              <a:effectLst/>
            </c:spPr>
            <c:extLst>
              <c:ext xmlns:c16="http://schemas.microsoft.com/office/drawing/2014/chart" uri="{C3380CC4-5D6E-409C-BE32-E72D297353CC}">
                <c16:uniqueId val="{00000001-9E1B-0043-A6F2-7B53328B18BB}"/>
              </c:ext>
            </c:extLst>
          </c:dPt>
          <c:dPt>
            <c:idx val="1"/>
            <c:bubble3D val="0"/>
            <c:spPr>
              <a:solidFill>
                <a:schemeClr val="accent2"/>
              </a:solidFill>
              <a:ln w="19050">
                <a:noFill/>
              </a:ln>
              <a:effectLst/>
            </c:spPr>
            <c:extLst>
              <c:ext xmlns:c16="http://schemas.microsoft.com/office/drawing/2014/chart" uri="{C3380CC4-5D6E-409C-BE32-E72D297353CC}">
                <c16:uniqueId val="{00000003-9E1B-0043-A6F2-7B53328B18BB}"/>
              </c:ext>
            </c:extLst>
          </c:dPt>
          <c:dPt>
            <c:idx val="2"/>
            <c:bubble3D val="0"/>
            <c:spPr>
              <a:solidFill>
                <a:srgbClr val="92D050">
                  <a:alpha val="20000"/>
                </a:srgbClr>
              </a:solidFill>
              <a:ln w="19050">
                <a:noFill/>
              </a:ln>
              <a:effectLst/>
            </c:spPr>
            <c:extLst>
              <c:ext xmlns:c16="http://schemas.microsoft.com/office/drawing/2014/chart" uri="{C3380CC4-5D6E-409C-BE32-E72D297353CC}">
                <c16:uniqueId val="{00000005-9E1B-0043-A6F2-7B53328B18BB}"/>
              </c:ext>
            </c:extLst>
          </c:dPt>
          <c:cat>
            <c:strRef>
              <c:f>Sheet1!$A$2:$A$4</c:f>
              <c:strCache>
                <c:ptCount val="2"/>
                <c:pt idx="0">
                  <c:v>Stat 1</c:v>
                </c:pt>
                <c:pt idx="1">
                  <c:v>Stat 2</c:v>
                </c:pt>
              </c:strCache>
            </c:strRef>
          </c:cat>
          <c:val>
            <c:numRef>
              <c:f>Sheet1!$B$2:$B$4</c:f>
              <c:numCache>
                <c:formatCode>General</c:formatCode>
                <c:ptCount val="3"/>
                <c:pt idx="0">
                  <c:v>40</c:v>
                </c:pt>
                <c:pt idx="1">
                  <c:v>60</c:v>
                </c:pt>
              </c:numCache>
            </c:numRef>
          </c:val>
          <c:extLst>
            <c:ext xmlns:c16="http://schemas.microsoft.com/office/drawing/2014/chart" uri="{C3380CC4-5D6E-409C-BE32-E72D297353CC}">
              <c16:uniqueId val="{00000006-9E1B-0043-A6F2-7B53328B18BB}"/>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spPr>
            <a:solidFill>
              <a:schemeClr val="bg1"/>
            </a:solidFill>
            <a:ln>
              <a:noFill/>
            </a:ln>
            <a:effectLst/>
          </c:spPr>
          <c:dPt>
            <c:idx val="0"/>
            <c:bubble3D val="0"/>
            <c:spPr>
              <a:solidFill>
                <a:schemeClr val="tx2"/>
              </a:solidFill>
              <a:ln w="19050">
                <a:noFill/>
              </a:ln>
              <a:effectLst/>
            </c:spPr>
            <c:extLst>
              <c:ext xmlns:c16="http://schemas.microsoft.com/office/drawing/2014/chart" uri="{C3380CC4-5D6E-409C-BE32-E72D297353CC}">
                <c16:uniqueId val="{00000001-7263-3048-BA70-CC2B9620CD90}"/>
              </c:ext>
            </c:extLst>
          </c:dPt>
          <c:dPt>
            <c:idx val="1"/>
            <c:bubble3D val="0"/>
            <c:spPr>
              <a:solidFill>
                <a:schemeClr val="accent2"/>
              </a:solidFill>
              <a:ln w="19050">
                <a:noFill/>
              </a:ln>
              <a:effectLst/>
            </c:spPr>
            <c:extLst>
              <c:ext xmlns:c16="http://schemas.microsoft.com/office/drawing/2014/chart" uri="{C3380CC4-5D6E-409C-BE32-E72D297353CC}">
                <c16:uniqueId val="{00000003-7263-3048-BA70-CC2B9620CD90}"/>
              </c:ext>
            </c:extLst>
          </c:dPt>
          <c:dPt>
            <c:idx val="2"/>
            <c:bubble3D val="0"/>
            <c:spPr>
              <a:solidFill>
                <a:srgbClr val="92D050">
                  <a:alpha val="20000"/>
                </a:srgbClr>
              </a:solidFill>
              <a:ln w="19050">
                <a:noFill/>
              </a:ln>
              <a:effectLst/>
            </c:spPr>
            <c:extLst>
              <c:ext xmlns:c16="http://schemas.microsoft.com/office/drawing/2014/chart" uri="{C3380CC4-5D6E-409C-BE32-E72D297353CC}">
                <c16:uniqueId val="{00000005-7263-3048-BA70-CC2B9620CD90}"/>
              </c:ext>
            </c:extLst>
          </c:dPt>
          <c:cat>
            <c:strRef>
              <c:f>Sheet1!$A$2:$A$4</c:f>
              <c:strCache>
                <c:ptCount val="2"/>
                <c:pt idx="0">
                  <c:v>Stat 1</c:v>
                </c:pt>
                <c:pt idx="1">
                  <c:v>Stat 2</c:v>
                </c:pt>
              </c:strCache>
            </c:strRef>
          </c:cat>
          <c:val>
            <c:numRef>
              <c:f>Sheet1!$B$2:$B$4</c:f>
              <c:numCache>
                <c:formatCode>General</c:formatCode>
                <c:ptCount val="3"/>
                <c:pt idx="0">
                  <c:v>51</c:v>
                </c:pt>
                <c:pt idx="1">
                  <c:v>49</c:v>
                </c:pt>
              </c:numCache>
            </c:numRef>
          </c:val>
          <c:extLst>
            <c:ext xmlns:c16="http://schemas.microsoft.com/office/drawing/2014/chart" uri="{C3380CC4-5D6E-409C-BE32-E72D297353CC}">
              <c16:uniqueId val="{00000006-7263-3048-BA70-CC2B9620CD90}"/>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C54954-E59A-D142-BE14-07751E8CD9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F1E8339-CE25-5844-81CD-F681AD71B09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C7E55AF-94D1-324B-98C3-5D6E2B8B9CF5}" type="datetimeFigureOut">
              <a:rPr lang="en-US" smtClean="0"/>
              <a:t>3/30/2022</a:t>
            </a:fld>
            <a:endParaRPr lang="en-US"/>
          </a:p>
        </p:txBody>
      </p:sp>
      <p:sp>
        <p:nvSpPr>
          <p:cNvPr id="4" name="Footer Placeholder 3">
            <a:extLst>
              <a:ext uri="{FF2B5EF4-FFF2-40B4-BE49-F238E27FC236}">
                <a16:creationId xmlns:a16="http://schemas.microsoft.com/office/drawing/2014/main" id="{29B645C0-4D88-AD4A-B5A7-713A2E504A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AE15CFC-5514-464A-8C3C-01038A5CB80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B699EC-75AC-2E47-8722-4072899D770A}" type="slidenum">
              <a:rPr lang="en-US" smtClean="0"/>
              <a:t>‹#›</a:t>
            </a:fld>
            <a:endParaRPr lang="en-US"/>
          </a:p>
        </p:txBody>
      </p:sp>
    </p:spTree>
    <p:extLst>
      <p:ext uri="{BB962C8B-B14F-4D97-AF65-F5344CB8AC3E}">
        <p14:creationId xmlns:p14="http://schemas.microsoft.com/office/powerpoint/2010/main" val="37212480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40177D-2792-41D5-9225-5207CDE1F319}" type="datetimeFigureOut">
              <a:rPr lang="en-GB" smtClean="0"/>
              <a:t>30/03/2022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57AB1B-F5D3-4C71-81BF-00066EB8037A}" type="slidenum">
              <a:rPr lang="en-GB" smtClean="0"/>
              <a:t>‹#›</a:t>
            </a:fld>
            <a:endParaRPr lang="en-GB"/>
          </a:p>
        </p:txBody>
      </p:sp>
    </p:spTree>
    <p:extLst>
      <p:ext uri="{BB962C8B-B14F-4D97-AF65-F5344CB8AC3E}">
        <p14:creationId xmlns:p14="http://schemas.microsoft.com/office/powerpoint/2010/main" val="1753772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57AB1B-F5D3-4C71-81BF-00066EB8037A}" type="slidenum">
              <a:rPr lang="en-GB" smtClean="0"/>
              <a:t>1</a:t>
            </a:fld>
            <a:endParaRPr lang="en-GB"/>
          </a:p>
        </p:txBody>
      </p:sp>
    </p:spTree>
    <p:extLst>
      <p:ext uri="{BB962C8B-B14F-4D97-AF65-F5344CB8AC3E}">
        <p14:creationId xmlns:p14="http://schemas.microsoft.com/office/powerpoint/2010/main" val="4171403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57AB1B-F5D3-4C71-81BF-00066EB8037A}" type="slidenum">
              <a:rPr lang="en-GB" smtClean="0"/>
              <a:t>2</a:t>
            </a:fld>
            <a:endParaRPr lang="en-GB"/>
          </a:p>
        </p:txBody>
      </p:sp>
    </p:spTree>
    <p:extLst>
      <p:ext uri="{BB962C8B-B14F-4D97-AF65-F5344CB8AC3E}">
        <p14:creationId xmlns:p14="http://schemas.microsoft.com/office/powerpoint/2010/main" val="488896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57AB1B-F5D3-4C71-81BF-00066EB8037A}" type="slidenum">
              <a:rPr lang="en-GB" smtClean="0"/>
              <a:t>4</a:t>
            </a:fld>
            <a:endParaRPr lang="en-GB"/>
          </a:p>
        </p:txBody>
      </p:sp>
    </p:spTree>
    <p:extLst>
      <p:ext uri="{BB962C8B-B14F-4D97-AF65-F5344CB8AC3E}">
        <p14:creationId xmlns:p14="http://schemas.microsoft.com/office/powerpoint/2010/main" val="3980585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8D7255-04F9-4EF1-93E8-09BC711C36A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26736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media/image2.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2.svg"/></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2.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2.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5.xml"/><Relationship Id="rId4" Type="http://schemas.openxmlformats.org/officeDocument/2006/relationships/image" Target="../media/image2.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6.xml"/><Relationship Id="rId4" Type="http://schemas.openxmlformats.org/officeDocument/2006/relationships/image" Target="../media/image2.svg"/></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Master" Target="../slideMasters/slideMaster2.xml"/><Relationship Id="rId1" Type="http://schemas.openxmlformats.org/officeDocument/2006/relationships/tags" Target="../tags/tag21.xml"/><Relationship Id="rId4" Type="http://schemas.openxmlformats.org/officeDocument/2006/relationships/image" Target="../media/image4.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svg"/></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Master" Target="../slideMasters/slideMaster2.xml"/><Relationship Id="rId1" Type="http://schemas.openxmlformats.org/officeDocument/2006/relationships/tags" Target="../tags/tag26.xml"/><Relationship Id="rId4" Type="http://schemas.openxmlformats.org/officeDocument/2006/relationships/image" Target="../media/image4.jp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Master" Target="../slideMasters/slideMaster2.xml"/><Relationship Id="rId1" Type="http://schemas.openxmlformats.org/officeDocument/2006/relationships/tags" Target="../tags/tag27.xml"/><Relationship Id="rId4" Type="http://schemas.openxmlformats.org/officeDocument/2006/relationships/image" Target="../media/image4.jp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Master" Target="../slideMasters/slideMaster2.xml"/><Relationship Id="rId1" Type="http://schemas.openxmlformats.org/officeDocument/2006/relationships/tags" Target="../tags/tag28.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Master" Target="../slideMasters/slideMaster2.xml"/><Relationship Id="rId1" Type="http://schemas.openxmlformats.org/officeDocument/2006/relationships/tags" Target="../tags/tag29.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Master" Target="../slideMasters/slideMaster2.xml"/><Relationship Id="rId1" Type="http://schemas.openxmlformats.org/officeDocument/2006/relationships/tags" Target="../tags/tag30.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Master" Target="../slideMasters/slideMaster2.xml"/><Relationship Id="rId1" Type="http://schemas.openxmlformats.org/officeDocument/2006/relationships/tags" Target="../tags/tag3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sv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Master" Target="../slideMasters/slideMaster2.xml"/><Relationship Id="rId1" Type="http://schemas.openxmlformats.org/officeDocument/2006/relationships/tags" Target="../tags/tag3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2.xml"/><Relationship Id="rId1" Type="http://schemas.openxmlformats.org/officeDocument/2006/relationships/tags" Target="../tags/tag33.xml"/><Relationship Id="rId4" Type="http://schemas.openxmlformats.org/officeDocument/2006/relationships/image" Target="../media/image6.png"/></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2.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2.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2.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2.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ard Factory Animated Title Slide">
    <p:spTree>
      <p:nvGrpSpPr>
        <p:cNvPr id="1" name=""/>
        <p:cNvGrpSpPr/>
        <p:nvPr/>
      </p:nvGrpSpPr>
      <p:grpSpPr>
        <a:xfrm>
          <a:off x="0" y="0"/>
          <a:ext cx="0" cy="0"/>
          <a:chOff x="0" y="0"/>
          <a:chExt cx="0" cy="0"/>
        </a:xfrm>
      </p:grpSpPr>
      <p:sp>
        <p:nvSpPr>
          <p:cNvPr id="12" name="object 2">
            <a:extLst>
              <a:ext uri="{FF2B5EF4-FFF2-40B4-BE49-F238E27FC236}">
                <a16:creationId xmlns:a16="http://schemas.microsoft.com/office/drawing/2014/main" id="{3E4CCABB-53CB-734B-A0B0-822CB0EE691B}"/>
              </a:ext>
            </a:extLst>
          </p:cNvPr>
          <p:cNvSpPr/>
          <p:nvPr userDrawn="1"/>
        </p:nvSpPr>
        <p:spPr>
          <a:xfrm>
            <a:off x="0" y="0"/>
            <a:ext cx="12192000" cy="6858000"/>
          </a:xfrm>
          <a:custGeom>
            <a:avLst/>
            <a:gdLst/>
            <a:ahLst/>
            <a:cxnLst/>
            <a:rect l="l" t="t" r="r" b="b"/>
            <a:pathLst>
              <a:path w="12193270" h="6858000">
                <a:moveTo>
                  <a:pt x="12193193" y="0"/>
                </a:moveTo>
                <a:lnTo>
                  <a:pt x="0" y="0"/>
                </a:lnTo>
                <a:lnTo>
                  <a:pt x="0" y="6858000"/>
                </a:lnTo>
                <a:lnTo>
                  <a:pt x="12193193" y="6858000"/>
                </a:lnTo>
                <a:lnTo>
                  <a:pt x="12193193" y="0"/>
                </a:lnTo>
                <a:close/>
              </a:path>
            </a:pathLst>
          </a:custGeom>
          <a:solidFill>
            <a:srgbClr val="005BBB"/>
          </a:solidFill>
        </p:spPr>
        <p:txBody>
          <a:bodyPr wrap="square" lIns="0" tIns="0" rIns="0" bIns="0" rtlCol="0"/>
          <a:lstStyle/>
          <a:p>
            <a:endParaRPr/>
          </a:p>
        </p:txBody>
      </p:sp>
      <p:sp>
        <p:nvSpPr>
          <p:cNvPr id="14" name="Picture Placeholder 33">
            <a:extLst>
              <a:ext uri="{FF2B5EF4-FFF2-40B4-BE49-F238E27FC236}">
                <a16:creationId xmlns:a16="http://schemas.microsoft.com/office/drawing/2014/main" id="{9C9C1224-6F7C-914F-9BC3-A0AFD79F6B74}"/>
              </a:ext>
            </a:extLst>
          </p:cNvPr>
          <p:cNvSpPr>
            <a:spLocks noGrp="1"/>
          </p:cNvSpPr>
          <p:nvPr>
            <p:ph type="pic" sz="quarter" idx="13"/>
          </p:nvPr>
        </p:nvSpPr>
        <p:spPr>
          <a:xfrm>
            <a:off x="4787060" y="0"/>
            <a:ext cx="7404941" cy="6858000"/>
          </a:xfrm>
          <a:custGeom>
            <a:avLst/>
            <a:gdLst>
              <a:gd name="connsiteX0" fmla="*/ 3263174 w 7404941"/>
              <a:gd name="connsiteY0" fmla="*/ 0 h 6858000"/>
              <a:gd name="connsiteX1" fmla="*/ 7404941 w 7404941"/>
              <a:gd name="connsiteY1" fmla="*/ 0 h 6858000"/>
              <a:gd name="connsiteX2" fmla="*/ 7404941 w 7404941"/>
              <a:gd name="connsiteY2" fmla="*/ 4277542 h 6858000"/>
              <a:gd name="connsiteX3" fmla="*/ 4194661 w 7404941"/>
              <a:gd name="connsiteY3" fmla="*/ 4755982 h 6858000"/>
              <a:gd name="connsiteX4" fmla="*/ 4342690 w 7404941"/>
              <a:gd name="connsiteY4" fmla="*/ 6737238 h 6858000"/>
              <a:gd name="connsiteX5" fmla="*/ 4372879 w 7404941"/>
              <a:gd name="connsiteY5" fmla="*/ 6858000 h 6858000"/>
              <a:gd name="connsiteX6" fmla="*/ 0 w 7404941"/>
              <a:gd name="connsiteY6" fmla="*/ 6858000 h 6858000"/>
              <a:gd name="connsiteX7" fmla="*/ 9107 w 7404941"/>
              <a:gd name="connsiteY7" fmla="*/ 6634247 h 6858000"/>
              <a:gd name="connsiteX8" fmla="*/ 2146877 w 7404941"/>
              <a:gd name="connsiteY8" fmla="*/ 1155560 h 6858000"/>
              <a:gd name="connsiteX9" fmla="*/ 3148040 w 7404941"/>
              <a:gd name="connsiteY9" fmla="*/ 95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04941" h="6858000">
                <a:moveTo>
                  <a:pt x="3263174" y="0"/>
                </a:moveTo>
                <a:lnTo>
                  <a:pt x="7404941" y="0"/>
                </a:lnTo>
                <a:lnTo>
                  <a:pt x="7404941" y="4277542"/>
                </a:lnTo>
                <a:lnTo>
                  <a:pt x="4194661" y="4755982"/>
                </a:lnTo>
                <a:cubicBezTo>
                  <a:pt x="4141144" y="5408448"/>
                  <a:pt x="4192137" y="6069787"/>
                  <a:pt x="4342690" y="6737238"/>
                </a:cubicBezTo>
                <a:lnTo>
                  <a:pt x="4372879" y="6858000"/>
                </a:lnTo>
                <a:lnTo>
                  <a:pt x="0" y="6858000"/>
                </a:lnTo>
                <a:lnTo>
                  <a:pt x="9107" y="6634247"/>
                </a:lnTo>
                <a:cubicBezTo>
                  <a:pt x="140650" y="4668788"/>
                  <a:pt x="835948" y="2825809"/>
                  <a:pt x="2146877" y="1155560"/>
                </a:cubicBezTo>
                <a:cubicBezTo>
                  <a:pt x="2454852" y="762080"/>
                  <a:pt x="2789093" y="409075"/>
                  <a:pt x="3148040" y="95704"/>
                </a:cubicBezTo>
                <a:close/>
              </a:path>
            </a:pathLst>
          </a:custGeom>
          <a:pattFill prst="dkUpDiag">
            <a:fgClr>
              <a:schemeClr val="accent1"/>
            </a:fgClr>
            <a:bgClr>
              <a:schemeClr val="bg1"/>
            </a:bgClr>
          </a:pattFill>
        </p:spPr>
        <p:txBody>
          <a:bodyPr wrap="square">
            <a:noAutofit/>
          </a:bodyPr>
          <a:lstStyle/>
          <a:p>
            <a:endParaRPr lang="en-GB" dirty="0"/>
          </a:p>
        </p:txBody>
      </p:sp>
      <p:pic>
        <p:nvPicPr>
          <p:cNvPr id="18" name="Graphic 17">
            <a:extLst>
              <a:ext uri="{FF2B5EF4-FFF2-40B4-BE49-F238E27FC236}">
                <a16:creationId xmlns:a16="http://schemas.microsoft.com/office/drawing/2014/main" id="{348E9534-D4A1-344E-AB17-C8536FF0413B}"/>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9784080" y="5779237"/>
            <a:ext cx="1869758" cy="389267"/>
          </a:xfrm>
          <a:prstGeom prst="rect">
            <a:avLst/>
          </a:prstGeom>
        </p:spPr>
      </p:pic>
      <p:sp>
        <p:nvSpPr>
          <p:cNvPr id="19" name="TextBox 18">
            <a:extLst>
              <a:ext uri="{FF2B5EF4-FFF2-40B4-BE49-F238E27FC236}">
                <a16:creationId xmlns:a16="http://schemas.microsoft.com/office/drawing/2014/main" id="{C7E6C780-F9F1-494E-899C-034B6E350514}"/>
              </a:ext>
            </a:extLst>
          </p:cNvPr>
          <p:cNvSpPr txBox="1"/>
          <p:nvPr userDrawn="1"/>
        </p:nvSpPr>
        <p:spPr>
          <a:xfrm>
            <a:off x="9779989" y="6143910"/>
            <a:ext cx="1895327" cy="215444"/>
          </a:xfrm>
          <a:prstGeom prst="rect">
            <a:avLst/>
          </a:prstGeom>
          <a:noFill/>
        </p:spPr>
        <p:txBody>
          <a:bodyPr wrap="none" lIns="0" tIns="0" rIns="0" bIns="0" rtlCol="0">
            <a:spAutoFit/>
          </a:bodyPr>
          <a:lstStyle/>
          <a:p>
            <a:r>
              <a:rPr lang="en-GB" sz="1400" b="1" i="1" spc="10" dirty="0">
                <a:solidFill>
                  <a:schemeClr val="bg1"/>
                </a:solidFill>
                <a:latin typeface="+mj-lt"/>
              </a:rPr>
              <a:t>Celebrate life’s moments</a:t>
            </a:r>
          </a:p>
        </p:txBody>
      </p:sp>
    </p:spTree>
    <p:custDataLst>
      <p:tags r:id="rId1"/>
    </p:custDataLst>
    <p:extLst>
      <p:ext uri="{BB962C8B-B14F-4D97-AF65-F5344CB8AC3E}">
        <p14:creationId xmlns:p14="http://schemas.microsoft.com/office/powerpoint/2010/main" val="204080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ard Factory Title With Header &amp; Picture">
    <p:spTree>
      <p:nvGrpSpPr>
        <p:cNvPr id="1" name=""/>
        <p:cNvGrpSpPr/>
        <p:nvPr/>
      </p:nvGrpSpPr>
      <p:grpSpPr>
        <a:xfrm>
          <a:off x="0" y="0"/>
          <a:ext cx="0" cy="0"/>
          <a:chOff x="0" y="0"/>
          <a:chExt cx="0" cy="0"/>
        </a:xfrm>
      </p:grpSpPr>
      <p:sp>
        <p:nvSpPr>
          <p:cNvPr id="8" name="object 2">
            <a:extLst>
              <a:ext uri="{FF2B5EF4-FFF2-40B4-BE49-F238E27FC236}">
                <a16:creationId xmlns:a16="http://schemas.microsoft.com/office/drawing/2014/main" id="{D5D3941E-F6DB-F34C-9792-E0BD262851E8}"/>
              </a:ext>
            </a:extLst>
          </p:cNvPr>
          <p:cNvSpPr/>
          <p:nvPr userDrawn="1"/>
        </p:nvSpPr>
        <p:spPr>
          <a:xfrm>
            <a:off x="-10511" y="6253654"/>
            <a:ext cx="12286594" cy="625366"/>
          </a:xfrm>
          <a:custGeom>
            <a:avLst/>
            <a:gdLst/>
            <a:ahLst/>
            <a:cxnLst/>
            <a:rect l="l" t="t" r="r" b="b"/>
            <a:pathLst>
              <a:path w="12193270" h="6858000">
                <a:moveTo>
                  <a:pt x="12193193" y="0"/>
                </a:moveTo>
                <a:lnTo>
                  <a:pt x="0" y="0"/>
                </a:lnTo>
                <a:lnTo>
                  <a:pt x="0" y="6858000"/>
                </a:lnTo>
                <a:lnTo>
                  <a:pt x="12193193" y="6858000"/>
                </a:lnTo>
                <a:lnTo>
                  <a:pt x="12193193" y="0"/>
                </a:lnTo>
                <a:close/>
              </a:path>
            </a:pathLst>
          </a:custGeom>
          <a:solidFill>
            <a:srgbClr val="005BBB"/>
          </a:solidFill>
          <a:ln>
            <a:noFill/>
          </a:ln>
        </p:spPr>
        <p:txBody>
          <a:bodyPr wrap="square" lIns="0" tIns="0" rIns="0" bIns="0" rtlCol="0"/>
          <a:lstStyle/>
          <a:p>
            <a:endParaRPr dirty="0"/>
          </a:p>
        </p:txBody>
      </p:sp>
      <p:pic>
        <p:nvPicPr>
          <p:cNvPr id="12" name="Graphic 11">
            <a:extLst>
              <a:ext uri="{FF2B5EF4-FFF2-40B4-BE49-F238E27FC236}">
                <a16:creationId xmlns:a16="http://schemas.microsoft.com/office/drawing/2014/main" id="{A2A02EB5-8E9E-334D-B933-CB94EECDD706}"/>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36027" y="6406811"/>
            <a:ext cx="1460938" cy="304154"/>
          </a:xfrm>
          <a:prstGeom prst="rect">
            <a:avLst/>
          </a:prstGeom>
        </p:spPr>
      </p:pic>
      <p:sp>
        <p:nvSpPr>
          <p:cNvPr id="10" name="Title 1"/>
          <p:cNvSpPr>
            <a:spLocks noGrp="1"/>
          </p:cNvSpPr>
          <p:nvPr>
            <p:ph type="title"/>
          </p:nvPr>
        </p:nvSpPr>
        <p:spPr>
          <a:xfrm>
            <a:off x="402025" y="365125"/>
            <a:ext cx="11346630" cy="1325563"/>
          </a:xfrm>
        </p:spPr>
        <p:txBody>
          <a:bodyPr>
            <a:normAutofit/>
          </a:bodyPr>
          <a:lstStyle>
            <a:lvl1pPr>
              <a:defRPr lang="en-GB" sz="4000" i="1" kern="1200" dirty="0">
                <a:solidFill>
                  <a:srgbClr val="F9D915"/>
                </a:solidFill>
                <a:latin typeface="Articulate Extrabold" panose="02000503050000020004" pitchFamily="2" charset="0"/>
                <a:ea typeface="+mn-ea"/>
                <a:cs typeface="+mn-cs"/>
              </a:defRPr>
            </a:lvl1pPr>
          </a:lstStyle>
          <a:p>
            <a:r>
              <a:rPr lang="en-US" dirty="0"/>
              <a:t>Click to edit Master title style</a:t>
            </a:r>
            <a:endParaRPr lang="en-GB" dirty="0"/>
          </a:p>
        </p:txBody>
      </p:sp>
      <p:sp>
        <p:nvSpPr>
          <p:cNvPr id="13" name="Slide Number Placeholder 6"/>
          <p:cNvSpPr>
            <a:spLocks noGrp="1"/>
          </p:cNvSpPr>
          <p:nvPr>
            <p:ph type="sldNum" sz="quarter" idx="12"/>
          </p:nvPr>
        </p:nvSpPr>
        <p:spPr>
          <a:xfrm>
            <a:off x="8610600" y="6356350"/>
            <a:ext cx="2743200" cy="365125"/>
          </a:xfrm>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92CAE5E-5750-40F9-8A2D-670958C4B421}" type="slidenum">
              <a:rPr kumimoji="0" lang="en-GB" sz="1200" b="0" i="0" u="none" strike="noStrike" kern="1200" cap="none" spc="0" normalizeH="0" baseline="0" noProof="0" smtClean="0">
                <a:ln>
                  <a:noFill/>
                </a:ln>
                <a:solidFill>
                  <a:srgbClr val="766A65">
                    <a:tint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Tree>
    <p:custDataLst>
      <p:tags r:id="rId1"/>
    </p:custDataLst>
    <p:extLst>
      <p:ext uri="{BB962C8B-B14F-4D97-AF65-F5344CB8AC3E}">
        <p14:creationId xmlns:p14="http://schemas.microsoft.com/office/powerpoint/2010/main" val="454636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ard Factory Title With Header &amp; Picture">
    <p:spTree>
      <p:nvGrpSpPr>
        <p:cNvPr id="1" name=""/>
        <p:cNvGrpSpPr/>
        <p:nvPr/>
      </p:nvGrpSpPr>
      <p:grpSpPr>
        <a:xfrm>
          <a:off x="0" y="0"/>
          <a:ext cx="0" cy="0"/>
          <a:chOff x="0" y="0"/>
          <a:chExt cx="0" cy="0"/>
        </a:xfrm>
      </p:grpSpPr>
      <p:sp>
        <p:nvSpPr>
          <p:cNvPr id="10" name="Title 1"/>
          <p:cNvSpPr>
            <a:spLocks noGrp="1"/>
          </p:cNvSpPr>
          <p:nvPr userDrawn="1">
            <p:ph type="title"/>
          </p:nvPr>
        </p:nvSpPr>
        <p:spPr>
          <a:xfrm>
            <a:off x="402025" y="365125"/>
            <a:ext cx="11346630" cy="1325563"/>
          </a:xfrm>
        </p:spPr>
        <p:txBody>
          <a:bodyPr>
            <a:normAutofit/>
          </a:bodyPr>
          <a:lstStyle>
            <a:lvl1pPr>
              <a:defRPr lang="en-GB" sz="4000" i="1" kern="1200" dirty="0">
                <a:solidFill>
                  <a:srgbClr val="F9D915"/>
                </a:solidFill>
                <a:latin typeface="Articulate Extrabold" panose="02000503050000020004" pitchFamily="2" charset="0"/>
                <a:ea typeface="+mn-ea"/>
                <a:cs typeface="+mn-cs"/>
              </a:defRPr>
            </a:lvl1pPr>
          </a:lstStyle>
          <a:p>
            <a:r>
              <a:rPr lang="en-US" dirty="0"/>
              <a:t>Click to edit Master title style</a:t>
            </a:r>
            <a:endParaRPr lang="en-GB" dirty="0"/>
          </a:p>
        </p:txBody>
      </p:sp>
      <p:sp>
        <p:nvSpPr>
          <p:cNvPr id="12" name="Picture Placeholder 2"/>
          <p:cNvSpPr>
            <a:spLocks noGrp="1"/>
          </p:cNvSpPr>
          <p:nvPr userDrawn="1">
            <p:ph type="pic" idx="1"/>
          </p:nvPr>
        </p:nvSpPr>
        <p:spPr>
          <a:xfrm>
            <a:off x="0" y="3979862"/>
            <a:ext cx="12192000" cy="28781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Tree>
    <p:custDataLst>
      <p:tags r:id="rId1"/>
    </p:custDataLst>
    <p:extLst>
      <p:ext uri="{BB962C8B-B14F-4D97-AF65-F5344CB8AC3E}">
        <p14:creationId xmlns:p14="http://schemas.microsoft.com/office/powerpoint/2010/main" val="503910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ard Factory Content with Caption">
    <p:spTree>
      <p:nvGrpSpPr>
        <p:cNvPr id="1" name=""/>
        <p:cNvGrpSpPr/>
        <p:nvPr/>
      </p:nvGrpSpPr>
      <p:grpSpPr>
        <a:xfrm>
          <a:off x="0" y="0"/>
          <a:ext cx="0" cy="0"/>
          <a:chOff x="0" y="0"/>
          <a:chExt cx="0" cy="0"/>
        </a:xfrm>
      </p:grpSpPr>
      <p:sp>
        <p:nvSpPr>
          <p:cNvPr id="10" name="object 2">
            <a:extLst>
              <a:ext uri="{FF2B5EF4-FFF2-40B4-BE49-F238E27FC236}">
                <a16:creationId xmlns:a16="http://schemas.microsoft.com/office/drawing/2014/main" id="{E7170448-D86F-D34C-8CB1-9ECE1C0D345F}"/>
              </a:ext>
            </a:extLst>
          </p:cNvPr>
          <p:cNvSpPr/>
          <p:nvPr userDrawn="1"/>
        </p:nvSpPr>
        <p:spPr>
          <a:xfrm>
            <a:off x="-10511" y="6253654"/>
            <a:ext cx="12286594" cy="625366"/>
          </a:xfrm>
          <a:custGeom>
            <a:avLst/>
            <a:gdLst/>
            <a:ahLst/>
            <a:cxnLst/>
            <a:rect l="l" t="t" r="r" b="b"/>
            <a:pathLst>
              <a:path w="12193270" h="6858000">
                <a:moveTo>
                  <a:pt x="12193193" y="0"/>
                </a:moveTo>
                <a:lnTo>
                  <a:pt x="0" y="0"/>
                </a:lnTo>
                <a:lnTo>
                  <a:pt x="0" y="6858000"/>
                </a:lnTo>
                <a:lnTo>
                  <a:pt x="12193193" y="6858000"/>
                </a:lnTo>
                <a:lnTo>
                  <a:pt x="12193193" y="0"/>
                </a:lnTo>
                <a:close/>
              </a:path>
            </a:pathLst>
          </a:custGeom>
          <a:solidFill>
            <a:srgbClr val="005BBB"/>
          </a:solidFill>
          <a:ln>
            <a:noFill/>
          </a:ln>
        </p:spPr>
        <p:txBody>
          <a:bodyPr wrap="square" lIns="0" tIns="0" rIns="0" bIns="0" rtlCol="0"/>
          <a:lstStyle/>
          <a:p>
            <a:endParaRPr dirty="0"/>
          </a:p>
        </p:txBody>
      </p:sp>
      <p:pic>
        <p:nvPicPr>
          <p:cNvPr id="11" name="Graphic 10">
            <a:extLst>
              <a:ext uri="{FF2B5EF4-FFF2-40B4-BE49-F238E27FC236}">
                <a16:creationId xmlns:a16="http://schemas.microsoft.com/office/drawing/2014/main" id="{31C9E6AD-55A4-8240-AC89-3FF43498156D}"/>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36027" y="6406811"/>
            <a:ext cx="1460938" cy="304154"/>
          </a:xfrm>
          <a:prstGeom prst="rect">
            <a:avLst/>
          </a:prstGeom>
        </p:spPr>
      </p:pic>
      <p:sp>
        <p:nvSpPr>
          <p:cNvPr id="2" name="Title 1"/>
          <p:cNvSpPr>
            <a:spLocks noGrp="1"/>
          </p:cNvSpPr>
          <p:nvPr>
            <p:ph type="title"/>
          </p:nvPr>
        </p:nvSpPr>
        <p:spPr>
          <a:xfrm>
            <a:off x="839788" y="457200"/>
            <a:ext cx="3932237" cy="1600200"/>
          </a:xfrm>
        </p:spPr>
        <p:txBody>
          <a:bodyPr anchor="b"/>
          <a:lstStyle>
            <a:lvl1pPr>
              <a:defRPr sz="3200">
                <a:solidFill>
                  <a:schemeClr val="accent2"/>
                </a:solidFill>
              </a:defRPr>
            </a:lvl1pPr>
          </a:lstStyle>
          <a:p>
            <a:r>
              <a:rPr lang="en-US" dirty="0"/>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92CAE5E-5750-40F9-8A2D-670958C4B421}" type="slidenum">
              <a:rPr kumimoji="0" lang="en-GB" sz="1200" b="0" i="0" u="none" strike="noStrike" kern="1200" cap="none" spc="0" normalizeH="0" baseline="0" noProof="0" smtClean="0">
                <a:ln>
                  <a:noFill/>
                </a:ln>
                <a:solidFill>
                  <a:srgbClr val="766A65">
                    <a:tint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Tree>
    <p:custDataLst>
      <p:tags r:id="rId1"/>
    </p:custDataLst>
    <p:extLst>
      <p:ext uri="{BB962C8B-B14F-4D97-AF65-F5344CB8AC3E}">
        <p14:creationId xmlns:p14="http://schemas.microsoft.com/office/powerpoint/2010/main" val="3008268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Card Factory Picture with Caption">
    <p:spTree>
      <p:nvGrpSpPr>
        <p:cNvPr id="1" name=""/>
        <p:cNvGrpSpPr/>
        <p:nvPr/>
      </p:nvGrpSpPr>
      <p:grpSpPr>
        <a:xfrm>
          <a:off x="0" y="0"/>
          <a:ext cx="0" cy="0"/>
          <a:chOff x="0" y="0"/>
          <a:chExt cx="0" cy="0"/>
        </a:xfrm>
      </p:grpSpPr>
      <p:sp>
        <p:nvSpPr>
          <p:cNvPr id="10" name="object 2">
            <a:extLst>
              <a:ext uri="{FF2B5EF4-FFF2-40B4-BE49-F238E27FC236}">
                <a16:creationId xmlns:a16="http://schemas.microsoft.com/office/drawing/2014/main" id="{E6F69253-7E45-ED46-A007-29C06224F440}"/>
              </a:ext>
            </a:extLst>
          </p:cNvPr>
          <p:cNvSpPr/>
          <p:nvPr userDrawn="1"/>
        </p:nvSpPr>
        <p:spPr>
          <a:xfrm>
            <a:off x="-10511" y="6253654"/>
            <a:ext cx="12286594" cy="625366"/>
          </a:xfrm>
          <a:custGeom>
            <a:avLst/>
            <a:gdLst/>
            <a:ahLst/>
            <a:cxnLst/>
            <a:rect l="l" t="t" r="r" b="b"/>
            <a:pathLst>
              <a:path w="12193270" h="6858000">
                <a:moveTo>
                  <a:pt x="12193193" y="0"/>
                </a:moveTo>
                <a:lnTo>
                  <a:pt x="0" y="0"/>
                </a:lnTo>
                <a:lnTo>
                  <a:pt x="0" y="6858000"/>
                </a:lnTo>
                <a:lnTo>
                  <a:pt x="12193193" y="6858000"/>
                </a:lnTo>
                <a:lnTo>
                  <a:pt x="12193193" y="0"/>
                </a:lnTo>
                <a:close/>
              </a:path>
            </a:pathLst>
          </a:custGeom>
          <a:solidFill>
            <a:srgbClr val="005BBB"/>
          </a:solidFill>
          <a:ln>
            <a:noFill/>
          </a:ln>
        </p:spPr>
        <p:txBody>
          <a:bodyPr wrap="square" lIns="0" tIns="0" rIns="0" bIns="0" rtlCol="0"/>
          <a:lstStyle/>
          <a:p>
            <a:endParaRPr dirty="0"/>
          </a:p>
        </p:txBody>
      </p:sp>
      <p:pic>
        <p:nvPicPr>
          <p:cNvPr id="11" name="Graphic 10">
            <a:extLst>
              <a:ext uri="{FF2B5EF4-FFF2-40B4-BE49-F238E27FC236}">
                <a16:creationId xmlns:a16="http://schemas.microsoft.com/office/drawing/2014/main" id="{25ECEFE3-0F52-B047-97E3-424EDB3A91EB}"/>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36027" y="6406811"/>
            <a:ext cx="1460938" cy="304154"/>
          </a:xfrm>
          <a:prstGeom prst="rect">
            <a:avLst/>
          </a:prstGeom>
        </p:spPr>
      </p:pic>
      <p:sp>
        <p:nvSpPr>
          <p:cNvPr id="2" name="Title 1"/>
          <p:cNvSpPr>
            <a:spLocks noGrp="1"/>
          </p:cNvSpPr>
          <p:nvPr>
            <p:ph type="title"/>
          </p:nvPr>
        </p:nvSpPr>
        <p:spPr>
          <a:xfrm>
            <a:off x="839788" y="457200"/>
            <a:ext cx="3932237" cy="1600200"/>
          </a:xfrm>
        </p:spPr>
        <p:txBody>
          <a:bodyPr anchor="b"/>
          <a:lstStyle>
            <a:lvl1pPr>
              <a:defRPr sz="3200">
                <a:solidFill>
                  <a:schemeClr val="accent2"/>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92CAE5E-5750-40F9-8A2D-670958C4B421}" type="slidenum">
              <a:rPr kumimoji="0" lang="en-GB" sz="1200" b="0" i="0" u="none" strike="noStrike" kern="1200" cap="none" spc="0" normalizeH="0" baseline="0" noProof="0" smtClean="0">
                <a:ln>
                  <a:noFill/>
                </a:ln>
                <a:solidFill>
                  <a:srgbClr val="766A65">
                    <a:tint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Tree>
    <p:custDataLst>
      <p:tags r:id="rId1"/>
    </p:custDataLst>
    <p:extLst>
      <p:ext uri="{BB962C8B-B14F-4D97-AF65-F5344CB8AC3E}">
        <p14:creationId xmlns:p14="http://schemas.microsoft.com/office/powerpoint/2010/main" val="5790781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Card Factory Title and Vertical Text">
    <p:spTree>
      <p:nvGrpSpPr>
        <p:cNvPr id="1" name=""/>
        <p:cNvGrpSpPr/>
        <p:nvPr/>
      </p:nvGrpSpPr>
      <p:grpSpPr>
        <a:xfrm>
          <a:off x="0" y="0"/>
          <a:ext cx="0" cy="0"/>
          <a:chOff x="0" y="0"/>
          <a:chExt cx="0" cy="0"/>
        </a:xfrm>
      </p:grpSpPr>
      <p:sp>
        <p:nvSpPr>
          <p:cNvPr id="9" name="object 2">
            <a:extLst>
              <a:ext uri="{FF2B5EF4-FFF2-40B4-BE49-F238E27FC236}">
                <a16:creationId xmlns:a16="http://schemas.microsoft.com/office/drawing/2014/main" id="{42A62DB6-4378-D34F-96C5-B1017E536F76}"/>
              </a:ext>
            </a:extLst>
          </p:cNvPr>
          <p:cNvSpPr/>
          <p:nvPr userDrawn="1"/>
        </p:nvSpPr>
        <p:spPr>
          <a:xfrm>
            <a:off x="-10511" y="6253654"/>
            <a:ext cx="12286594" cy="625366"/>
          </a:xfrm>
          <a:custGeom>
            <a:avLst/>
            <a:gdLst/>
            <a:ahLst/>
            <a:cxnLst/>
            <a:rect l="l" t="t" r="r" b="b"/>
            <a:pathLst>
              <a:path w="12193270" h="6858000">
                <a:moveTo>
                  <a:pt x="12193193" y="0"/>
                </a:moveTo>
                <a:lnTo>
                  <a:pt x="0" y="0"/>
                </a:lnTo>
                <a:lnTo>
                  <a:pt x="0" y="6858000"/>
                </a:lnTo>
                <a:lnTo>
                  <a:pt x="12193193" y="6858000"/>
                </a:lnTo>
                <a:lnTo>
                  <a:pt x="12193193" y="0"/>
                </a:lnTo>
                <a:close/>
              </a:path>
            </a:pathLst>
          </a:custGeom>
          <a:solidFill>
            <a:srgbClr val="005BBB"/>
          </a:solidFill>
          <a:ln>
            <a:noFill/>
          </a:ln>
        </p:spPr>
        <p:txBody>
          <a:bodyPr wrap="square" lIns="0" tIns="0" rIns="0" bIns="0" rtlCol="0"/>
          <a:lstStyle/>
          <a:p>
            <a:endParaRPr dirty="0"/>
          </a:p>
        </p:txBody>
      </p:sp>
      <p:pic>
        <p:nvPicPr>
          <p:cNvPr id="10" name="Graphic 9">
            <a:extLst>
              <a:ext uri="{FF2B5EF4-FFF2-40B4-BE49-F238E27FC236}">
                <a16:creationId xmlns:a16="http://schemas.microsoft.com/office/drawing/2014/main" id="{451A4D2E-B84B-B943-AA4B-599F3544163B}"/>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36027" y="6406811"/>
            <a:ext cx="1460938" cy="304154"/>
          </a:xfrm>
          <a:prstGeom prst="rect">
            <a:avLst/>
          </a:prstGeom>
        </p:spPr>
      </p:pic>
      <p:sp>
        <p:nvSpPr>
          <p:cNvPr id="2" name="Title 1"/>
          <p:cNvSpPr>
            <a:spLocks noGrp="1"/>
          </p:cNvSpPr>
          <p:nvPr>
            <p:ph type="title"/>
          </p:nvPr>
        </p:nvSpPr>
        <p:spPr/>
        <p:txBody>
          <a:bodyPr>
            <a:normAutofit/>
          </a:bodyPr>
          <a:lstStyle>
            <a:lvl1pPr>
              <a:defRPr sz="4000">
                <a:solidFill>
                  <a:schemeClr val="accent2"/>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92CAE5E-5750-40F9-8A2D-670958C4B421}" type="slidenum">
              <a:rPr kumimoji="0" lang="en-GB" sz="1200" b="0" i="0" u="none" strike="noStrike" kern="1200" cap="none" spc="0" normalizeH="0" baseline="0" noProof="0" smtClean="0">
                <a:ln>
                  <a:noFill/>
                </a:ln>
                <a:solidFill>
                  <a:srgbClr val="766A65">
                    <a:tint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Tree>
    <p:custDataLst>
      <p:tags r:id="rId1"/>
    </p:custDataLst>
    <p:extLst>
      <p:ext uri="{BB962C8B-B14F-4D97-AF65-F5344CB8AC3E}">
        <p14:creationId xmlns:p14="http://schemas.microsoft.com/office/powerpoint/2010/main" val="4059259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Card Factory Vertical Title and Text">
    <p:spTree>
      <p:nvGrpSpPr>
        <p:cNvPr id="1" name=""/>
        <p:cNvGrpSpPr/>
        <p:nvPr/>
      </p:nvGrpSpPr>
      <p:grpSpPr>
        <a:xfrm>
          <a:off x="0" y="0"/>
          <a:ext cx="0" cy="0"/>
          <a:chOff x="0" y="0"/>
          <a:chExt cx="0" cy="0"/>
        </a:xfrm>
      </p:grpSpPr>
      <p:sp>
        <p:nvSpPr>
          <p:cNvPr id="11" name="object 2">
            <a:extLst>
              <a:ext uri="{FF2B5EF4-FFF2-40B4-BE49-F238E27FC236}">
                <a16:creationId xmlns:a16="http://schemas.microsoft.com/office/drawing/2014/main" id="{5E211238-BDC9-9048-940A-7170C2321FBB}"/>
              </a:ext>
            </a:extLst>
          </p:cNvPr>
          <p:cNvSpPr/>
          <p:nvPr userDrawn="1"/>
        </p:nvSpPr>
        <p:spPr>
          <a:xfrm rot="5400000">
            <a:off x="8418786" y="3095296"/>
            <a:ext cx="6942082" cy="625366"/>
          </a:xfrm>
          <a:custGeom>
            <a:avLst/>
            <a:gdLst/>
            <a:ahLst/>
            <a:cxnLst/>
            <a:rect l="l" t="t" r="r" b="b"/>
            <a:pathLst>
              <a:path w="12193270" h="6858000">
                <a:moveTo>
                  <a:pt x="12193193" y="0"/>
                </a:moveTo>
                <a:lnTo>
                  <a:pt x="0" y="0"/>
                </a:lnTo>
                <a:lnTo>
                  <a:pt x="0" y="6858000"/>
                </a:lnTo>
                <a:lnTo>
                  <a:pt x="12193193" y="6858000"/>
                </a:lnTo>
                <a:lnTo>
                  <a:pt x="12193193" y="0"/>
                </a:lnTo>
                <a:close/>
              </a:path>
            </a:pathLst>
          </a:custGeom>
          <a:solidFill>
            <a:srgbClr val="005BBB"/>
          </a:solidFill>
          <a:ln>
            <a:noFill/>
          </a:ln>
        </p:spPr>
        <p:txBody>
          <a:bodyPr wrap="square" lIns="0" tIns="0" rIns="0" bIns="0" rtlCol="0"/>
          <a:lstStyle/>
          <a:p>
            <a:endParaRPr dirty="0"/>
          </a:p>
        </p:txBody>
      </p:sp>
      <p:pic>
        <p:nvPicPr>
          <p:cNvPr id="12" name="Graphic 11">
            <a:extLst>
              <a:ext uri="{FF2B5EF4-FFF2-40B4-BE49-F238E27FC236}">
                <a16:creationId xmlns:a16="http://schemas.microsoft.com/office/drawing/2014/main" id="{BC7FFD1E-9D69-764E-BD4F-6022C9F148A9}"/>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5400000">
            <a:off x="11169868" y="741735"/>
            <a:ext cx="1460938" cy="304154"/>
          </a:xfrm>
          <a:prstGeom prst="rect">
            <a:avLst/>
          </a:prstGeom>
        </p:spPr>
      </p:pic>
      <p:sp>
        <p:nvSpPr>
          <p:cNvPr id="2" name="Vertical Title 1"/>
          <p:cNvSpPr>
            <a:spLocks noGrp="1"/>
          </p:cNvSpPr>
          <p:nvPr>
            <p:ph type="title" orient="vert"/>
          </p:nvPr>
        </p:nvSpPr>
        <p:spPr>
          <a:xfrm>
            <a:off x="8724900" y="365125"/>
            <a:ext cx="2628900" cy="5811838"/>
          </a:xfrm>
        </p:spPr>
        <p:txBody>
          <a:bodyPr vert="eaVert">
            <a:normAutofit/>
          </a:bodyPr>
          <a:lstStyle>
            <a:lvl1pPr>
              <a:defRPr sz="4000">
                <a:solidFill>
                  <a:schemeClr val="accent2"/>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a:xfrm rot="5400000">
            <a:off x="10508045" y="5151005"/>
            <a:ext cx="2743200" cy="365125"/>
          </a:xfrm>
        </p:spPr>
        <p:txBody>
          <a:bodyPr/>
          <a:lstStyle>
            <a:lvl1pPr>
              <a:defRPr>
                <a:solidFill>
                  <a:schemeClr val="bg1"/>
                </a:solidFill>
                <a:latin typeface="Arial" panose="020B0604020202020204" pitchFamily="34" charset="0"/>
                <a:cs typeface="Arial" panose="020B0604020202020204" pitchFamily="34" charset="0"/>
              </a:defRPr>
            </a:lvl1pPr>
          </a:lstStyle>
          <a:p>
            <a:pPr>
              <a:defRPr/>
            </a:pPr>
            <a:fld id="{292CAE5E-5750-40F9-8A2D-670958C4B421}" type="slidenum">
              <a:rPr lang="en-GB" smtClean="0"/>
              <a:pPr>
                <a:defRPr/>
              </a:pPr>
              <a:t>‹#›</a:t>
            </a:fld>
            <a:endParaRPr lang="en-GB" dirty="0"/>
          </a:p>
        </p:txBody>
      </p:sp>
    </p:spTree>
    <p:custDataLst>
      <p:tags r:id="rId1"/>
    </p:custDataLst>
    <p:extLst>
      <p:ext uri="{BB962C8B-B14F-4D97-AF65-F5344CB8AC3E}">
        <p14:creationId xmlns:p14="http://schemas.microsoft.com/office/powerpoint/2010/main" val="1711361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41222347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ard Factory Animated Title Slide">
    <p:spTree>
      <p:nvGrpSpPr>
        <p:cNvPr id="1" name=""/>
        <p:cNvGrpSpPr/>
        <p:nvPr/>
      </p:nvGrpSpPr>
      <p:grpSpPr>
        <a:xfrm>
          <a:off x="0" y="0"/>
          <a:ext cx="0" cy="0"/>
          <a:chOff x="0" y="0"/>
          <a:chExt cx="0" cy="0"/>
        </a:xfrm>
      </p:grpSpPr>
      <p:sp>
        <p:nvSpPr>
          <p:cNvPr id="7" name="Picture Placeholder 2"/>
          <p:cNvSpPr>
            <a:spLocks noGrp="1" noChangeAspect="1"/>
          </p:cNvSpPr>
          <p:nvPr>
            <p:ph type="pic" sz="quarter" idx="13"/>
          </p:nvPr>
        </p:nvSpPr>
        <p:spPr>
          <a:xfrm>
            <a:off x="-29319" y="-16295"/>
            <a:ext cx="12220223" cy="3299262"/>
          </a:xfrm>
          <a:custGeom>
            <a:avLst/>
            <a:gdLst>
              <a:gd name="connsiteX0" fmla="*/ 11841540 w 12204700"/>
              <a:gd name="connsiteY0" fmla="*/ 2252559 h 6824132"/>
              <a:gd name="connsiteX1" fmla="*/ 8242149 w 12204700"/>
              <a:gd name="connsiteY1" fmla="*/ 6607486 h 6824132"/>
              <a:gd name="connsiteX2" fmla="*/ 3962714 w 12204700"/>
              <a:gd name="connsiteY2" fmla="*/ 6607520 h 6824132"/>
              <a:gd name="connsiteX3" fmla="*/ 363023 w 12204700"/>
              <a:gd name="connsiteY3" fmla="*/ 2252771 h 6824132"/>
              <a:gd name="connsiteX4" fmla="*/ 11841540 w 12204700"/>
              <a:gd name="connsiteY4" fmla="*/ 2252559 h 6824132"/>
              <a:gd name="connsiteX0" fmla="*/ 12144352 w 12509100"/>
              <a:gd name="connsiteY0" fmla="*/ 0 h 4571572"/>
              <a:gd name="connsiteX1" fmla="*/ 8544961 w 12509100"/>
              <a:gd name="connsiteY1" fmla="*/ 4354927 h 4571572"/>
              <a:gd name="connsiteX2" fmla="*/ 4265526 w 12509100"/>
              <a:gd name="connsiteY2" fmla="*/ 4354961 h 4571572"/>
              <a:gd name="connsiteX3" fmla="*/ 327168 w 12509100"/>
              <a:gd name="connsiteY3" fmla="*/ 880745 h 4571572"/>
              <a:gd name="connsiteX4" fmla="*/ 12144352 w 12509100"/>
              <a:gd name="connsiteY4" fmla="*/ 0 h 4571572"/>
              <a:gd name="connsiteX0" fmla="*/ 11861689 w 12226437"/>
              <a:gd name="connsiteY0" fmla="*/ 0 h 4571572"/>
              <a:gd name="connsiteX1" fmla="*/ 8262298 w 12226437"/>
              <a:gd name="connsiteY1" fmla="*/ 4354927 h 4571572"/>
              <a:gd name="connsiteX2" fmla="*/ 3982863 w 12226437"/>
              <a:gd name="connsiteY2" fmla="*/ 4354961 h 4571572"/>
              <a:gd name="connsiteX3" fmla="*/ 44505 w 12226437"/>
              <a:gd name="connsiteY3" fmla="*/ 880745 h 4571572"/>
              <a:gd name="connsiteX4" fmla="*/ 11861689 w 12226437"/>
              <a:gd name="connsiteY4" fmla="*/ 0 h 4571572"/>
              <a:gd name="connsiteX0" fmla="*/ 11879237 w 12243985"/>
              <a:gd name="connsiteY0" fmla="*/ 0 h 4571572"/>
              <a:gd name="connsiteX1" fmla="*/ 8279846 w 12243985"/>
              <a:gd name="connsiteY1" fmla="*/ 4354927 h 4571572"/>
              <a:gd name="connsiteX2" fmla="*/ 4000411 w 12243985"/>
              <a:gd name="connsiteY2" fmla="*/ 4354961 h 4571572"/>
              <a:gd name="connsiteX3" fmla="*/ 62053 w 12243985"/>
              <a:gd name="connsiteY3" fmla="*/ 880745 h 4571572"/>
              <a:gd name="connsiteX4" fmla="*/ 11879237 w 12243985"/>
              <a:gd name="connsiteY4" fmla="*/ 0 h 4571572"/>
              <a:gd name="connsiteX0" fmla="*/ 11862107 w 12084422"/>
              <a:gd name="connsiteY0" fmla="*/ 0 h 5042888"/>
              <a:gd name="connsiteX1" fmla="*/ 8262716 w 12084422"/>
              <a:gd name="connsiteY1" fmla="*/ 4354927 h 5042888"/>
              <a:gd name="connsiteX2" fmla="*/ 4609814 w 12084422"/>
              <a:gd name="connsiteY2" fmla="*/ 4862961 h 5042888"/>
              <a:gd name="connsiteX3" fmla="*/ 44923 w 12084422"/>
              <a:gd name="connsiteY3" fmla="*/ 880745 h 5042888"/>
              <a:gd name="connsiteX4" fmla="*/ 11862107 w 12084422"/>
              <a:gd name="connsiteY4" fmla="*/ 0 h 5042888"/>
              <a:gd name="connsiteX0" fmla="*/ 11862107 w 12084422"/>
              <a:gd name="connsiteY0" fmla="*/ 0 h 4911508"/>
              <a:gd name="connsiteX1" fmla="*/ 8262716 w 12084422"/>
              <a:gd name="connsiteY1" fmla="*/ 4354927 h 4911508"/>
              <a:gd name="connsiteX2" fmla="*/ 4609814 w 12084422"/>
              <a:gd name="connsiteY2" fmla="*/ 4862961 h 4911508"/>
              <a:gd name="connsiteX3" fmla="*/ 44923 w 12084422"/>
              <a:gd name="connsiteY3" fmla="*/ 880745 h 4911508"/>
              <a:gd name="connsiteX4" fmla="*/ 11862107 w 12084422"/>
              <a:gd name="connsiteY4" fmla="*/ 0 h 4911508"/>
              <a:gd name="connsiteX0" fmla="*/ 11862107 w 12084422"/>
              <a:gd name="connsiteY0" fmla="*/ 0 h 4911508"/>
              <a:gd name="connsiteX1" fmla="*/ 8262716 w 12084422"/>
              <a:gd name="connsiteY1" fmla="*/ 4354927 h 4911508"/>
              <a:gd name="connsiteX2" fmla="*/ 4609814 w 12084422"/>
              <a:gd name="connsiteY2" fmla="*/ 4862961 h 4911508"/>
              <a:gd name="connsiteX3" fmla="*/ 44923 w 12084422"/>
              <a:gd name="connsiteY3" fmla="*/ 880745 h 4911508"/>
              <a:gd name="connsiteX4" fmla="*/ 11862107 w 12084422"/>
              <a:gd name="connsiteY4" fmla="*/ 0 h 4911508"/>
              <a:gd name="connsiteX0" fmla="*/ 11862107 w 12198970"/>
              <a:gd name="connsiteY0" fmla="*/ 0 h 4862961"/>
              <a:gd name="connsiteX1" fmla="*/ 9786716 w 12198970"/>
              <a:gd name="connsiteY1" fmla="*/ 3846927 h 4862961"/>
              <a:gd name="connsiteX2" fmla="*/ 4609814 w 12198970"/>
              <a:gd name="connsiteY2" fmla="*/ 4862961 h 4862961"/>
              <a:gd name="connsiteX3" fmla="*/ 44923 w 12198970"/>
              <a:gd name="connsiteY3" fmla="*/ 880745 h 4862961"/>
              <a:gd name="connsiteX4" fmla="*/ 11862107 w 12198970"/>
              <a:gd name="connsiteY4" fmla="*/ 0 h 4862961"/>
              <a:gd name="connsiteX0" fmla="*/ 12166907 w 12477103"/>
              <a:gd name="connsiteY0" fmla="*/ 50588 h 3982216"/>
              <a:gd name="connsiteX1" fmla="*/ 9786716 w 12477103"/>
              <a:gd name="connsiteY1" fmla="*/ 2966182 h 3982216"/>
              <a:gd name="connsiteX2" fmla="*/ 4609814 w 12477103"/>
              <a:gd name="connsiteY2" fmla="*/ 3982216 h 3982216"/>
              <a:gd name="connsiteX3" fmla="*/ 44923 w 12477103"/>
              <a:gd name="connsiteY3" fmla="*/ 0 h 3982216"/>
              <a:gd name="connsiteX4" fmla="*/ 12166907 w 12477103"/>
              <a:gd name="connsiteY4" fmla="*/ 50588 h 3982216"/>
              <a:gd name="connsiteX0" fmla="*/ 12166907 w 12216911"/>
              <a:gd name="connsiteY0" fmla="*/ 50588 h 3982216"/>
              <a:gd name="connsiteX1" fmla="*/ 9786716 w 12216911"/>
              <a:gd name="connsiteY1" fmla="*/ 2966182 h 3982216"/>
              <a:gd name="connsiteX2" fmla="*/ 4609814 w 12216911"/>
              <a:gd name="connsiteY2" fmla="*/ 3982216 h 3982216"/>
              <a:gd name="connsiteX3" fmla="*/ 44923 w 12216911"/>
              <a:gd name="connsiteY3" fmla="*/ 0 h 3982216"/>
              <a:gd name="connsiteX4" fmla="*/ 12166907 w 12216911"/>
              <a:gd name="connsiteY4" fmla="*/ 50588 h 3982216"/>
              <a:gd name="connsiteX0" fmla="*/ 12166907 w 12169781"/>
              <a:gd name="connsiteY0" fmla="*/ 50588 h 3982216"/>
              <a:gd name="connsiteX1" fmla="*/ 9786716 w 12169781"/>
              <a:gd name="connsiteY1" fmla="*/ 2966182 h 3982216"/>
              <a:gd name="connsiteX2" fmla="*/ 4609814 w 12169781"/>
              <a:gd name="connsiteY2" fmla="*/ 3982216 h 3982216"/>
              <a:gd name="connsiteX3" fmla="*/ 44923 w 12169781"/>
              <a:gd name="connsiteY3" fmla="*/ 0 h 3982216"/>
              <a:gd name="connsiteX4" fmla="*/ 12166907 w 12169781"/>
              <a:gd name="connsiteY4" fmla="*/ 50588 h 3982216"/>
              <a:gd name="connsiteX0" fmla="*/ 12217707 w 12220487"/>
              <a:gd name="connsiteY0" fmla="*/ 16721 h 3982216"/>
              <a:gd name="connsiteX1" fmla="*/ 9786716 w 12220487"/>
              <a:gd name="connsiteY1" fmla="*/ 2966182 h 3982216"/>
              <a:gd name="connsiteX2" fmla="*/ 4609814 w 12220487"/>
              <a:gd name="connsiteY2" fmla="*/ 3982216 h 3982216"/>
              <a:gd name="connsiteX3" fmla="*/ 44923 w 12220487"/>
              <a:gd name="connsiteY3" fmla="*/ 0 h 3982216"/>
              <a:gd name="connsiteX4" fmla="*/ 12217707 w 12220487"/>
              <a:gd name="connsiteY4" fmla="*/ 16721 h 3982216"/>
              <a:gd name="connsiteX0" fmla="*/ 12174102 w 12176882"/>
              <a:gd name="connsiteY0" fmla="*/ 16721 h 3982216"/>
              <a:gd name="connsiteX1" fmla="*/ 9743111 w 12176882"/>
              <a:gd name="connsiteY1" fmla="*/ 2966182 h 3982216"/>
              <a:gd name="connsiteX2" fmla="*/ 4566209 w 12176882"/>
              <a:gd name="connsiteY2" fmla="*/ 3982216 h 3982216"/>
              <a:gd name="connsiteX3" fmla="*/ 1318 w 12176882"/>
              <a:gd name="connsiteY3" fmla="*/ 0 h 3982216"/>
              <a:gd name="connsiteX4" fmla="*/ 12174102 w 12176882"/>
              <a:gd name="connsiteY4" fmla="*/ 16721 h 3982216"/>
              <a:gd name="connsiteX0" fmla="*/ 13606014 w 13612477"/>
              <a:gd name="connsiteY0" fmla="*/ 16721 h 3150828"/>
              <a:gd name="connsiteX1" fmla="*/ 11175023 w 13612477"/>
              <a:gd name="connsiteY1" fmla="*/ 2966182 h 3150828"/>
              <a:gd name="connsiteX2" fmla="*/ 1392254 w 13612477"/>
              <a:gd name="connsiteY2" fmla="*/ 2864616 h 3150828"/>
              <a:gd name="connsiteX3" fmla="*/ 1433230 w 13612477"/>
              <a:gd name="connsiteY3" fmla="*/ 0 h 3150828"/>
              <a:gd name="connsiteX4" fmla="*/ 13606014 w 13612477"/>
              <a:gd name="connsiteY4" fmla="*/ 16721 h 3150828"/>
              <a:gd name="connsiteX0" fmla="*/ 12213760 w 12220223"/>
              <a:gd name="connsiteY0" fmla="*/ 16721 h 3150828"/>
              <a:gd name="connsiteX1" fmla="*/ 9782769 w 12220223"/>
              <a:gd name="connsiteY1" fmla="*/ 2966182 h 3150828"/>
              <a:gd name="connsiteX2" fmla="*/ 0 w 12220223"/>
              <a:gd name="connsiteY2" fmla="*/ 2864616 h 3150828"/>
              <a:gd name="connsiteX3" fmla="*/ 40976 w 12220223"/>
              <a:gd name="connsiteY3" fmla="*/ 0 h 3150828"/>
              <a:gd name="connsiteX4" fmla="*/ 12213760 w 12220223"/>
              <a:gd name="connsiteY4" fmla="*/ 16721 h 3150828"/>
              <a:gd name="connsiteX0" fmla="*/ 12213760 w 12220223"/>
              <a:gd name="connsiteY0" fmla="*/ 16721 h 3264501"/>
              <a:gd name="connsiteX1" fmla="*/ 9782769 w 12220223"/>
              <a:gd name="connsiteY1" fmla="*/ 2966182 h 3264501"/>
              <a:gd name="connsiteX2" fmla="*/ 0 w 12220223"/>
              <a:gd name="connsiteY2" fmla="*/ 2864616 h 3264501"/>
              <a:gd name="connsiteX3" fmla="*/ 40976 w 12220223"/>
              <a:gd name="connsiteY3" fmla="*/ 0 h 3264501"/>
              <a:gd name="connsiteX4" fmla="*/ 12213760 w 12220223"/>
              <a:gd name="connsiteY4" fmla="*/ 16721 h 3264501"/>
              <a:gd name="connsiteX0" fmla="*/ 12213760 w 12220223"/>
              <a:gd name="connsiteY0" fmla="*/ 16721 h 3264501"/>
              <a:gd name="connsiteX1" fmla="*/ 9782769 w 12220223"/>
              <a:gd name="connsiteY1" fmla="*/ 2966182 h 3264501"/>
              <a:gd name="connsiteX2" fmla="*/ 0 w 12220223"/>
              <a:gd name="connsiteY2" fmla="*/ 2864616 h 3264501"/>
              <a:gd name="connsiteX3" fmla="*/ 40976 w 12220223"/>
              <a:gd name="connsiteY3" fmla="*/ 0 h 3264501"/>
              <a:gd name="connsiteX4" fmla="*/ 12213760 w 12220223"/>
              <a:gd name="connsiteY4" fmla="*/ 16721 h 3264501"/>
              <a:gd name="connsiteX0" fmla="*/ 12213760 w 12220223"/>
              <a:gd name="connsiteY0" fmla="*/ 16721 h 3042558"/>
              <a:gd name="connsiteX1" fmla="*/ 9782769 w 12220223"/>
              <a:gd name="connsiteY1" fmla="*/ 2966182 h 3042558"/>
              <a:gd name="connsiteX2" fmla="*/ 0 w 12220223"/>
              <a:gd name="connsiteY2" fmla="*/ 2017950 h 3042558"/>
              <a:gd name="connsiteX3" fmla="*/ 40976 w 12220223"/>
              <a:gd name="connsiteY3" fmla="*/ 0 h 3042558"/>
              <a:gd name="connsiteX4" fmla="*/ 12213760 w 12220223"/>
              <a:gd name="connsiteY4" fmla="*/ 16721 h 3042558"/>
              <a:gd name="connsiteX0" fmla="*/ 12213760 w 12220223"/>
              <a:gd name="connsiteY0" fmla="*/ 16721 h 3299262"/>
              <a:gd name="connsiteX1" fmla="*/ 9782769 w 12220223"/>
              <a:gd name="connsiteY1" fmla="*/ 2966182 h 3299262"/>
              <a:gd name="connsiteX2" fmla="*/ 0 w 12220223"/>
              <a:gd name="connsiteY2" fmla="*/ 2017950 h 3299262"/>
              <a:gd name="connsiteX3" fmla="*/ 40976 w 12220223"/>
              <a:gd name="connsiteY3" fmla="*/ 0 h 3299262"/>
              <a:gd name="connsiteX4" fmla="*/ 12213760 w 12220223"/>
              <a:gd name="connsiteY4" fmla="*/ 16721 h 3299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20223" h="3299262">
                <a:moveTo>
                  <a:pt x="12213760" y="16721"/>
                </a:moveTo>
                <a:cubicBezTo>
                  <a:pt x="12282921" y="1926969"/>
                  <a:pt x="11818396" y="2632644"/>
                  <a:pt x="9782769" y="2966182"/>
                </a:cubicBezTo>
                <a:cubicBezTo>
                  <a:pt x="7747142" y="3299720"/>
                  <a:pt x="3953585" y="3813844"/>
                  <a:pt x="0" y="2017950"/>
                </a:cubicBezTo>
                <a:cubicBezTo>
                  <a:pt x="19120" y="-42844"/>
                  <a:pt x="-11013" y="809576"/>
                  <a:pt x="40976" y="0"/>
                </a:cubicBezTo>
                <a:lnTo>
                  <a:pt x="12213760" y="16721"/>
                </a:lnTo>
                <a:close/>
              </a:path>
            </a:pathLst>
          </a:custGeom>
        </p:spPr>
        <p:txBody>
          <a:bodyPr/>
          <a:lstStyle>
            <a:lvl1pPr marL="0" indent="0">
              <a:buNone/>
              <a:defRPr/>
            </a:lvl1pPr>
          </a:lstStyle>
          <a:p>
            <a:endParaRPr lang="en-US" dirty="0"/>
          </a:p>
        </p:txBody>
      </p:sp>
      <p:sp>
        <p:nvSpPr>
          <p:cNvPr id="8" name="Rectangle 1"/>
          <p:cNvSpPr/>
          <p:nvPr userDrawn="1"/>
        </p:nvSpPr>
        <p:spPr>
          <a:xfrm rot="5604162" flipH="1">
            <a:off x="5782966" y="-2991407"/>
            <a:ext cx="3956616" cy="9388626"/>
          </a:xfrm>
          <a:custGeom>
            <a:avLst/>
            <a:gdLst>
              <a:gd name="connsiteX0" fmla="*/ 0 w 3028950"/>
              <a:gd name="connsiteY0" fmla="*/ 0 h 6858000"/>
              <a:gd name="connsiteX1" fmla="*/ 3028950 w 3028950"/>
              <a:gd name="connsiteY1" fmla="*/ 0 h 6858000"/>
              <a:gd name="connsiteX2" fmla="*/ 3028950 w 3028950"/>
              <a:gd name="connsiteY2" fmla="*/ 6858000 h 6858000"/>
              <a:gd name="connsiteX3" fmla="*/ 0 w 3028950"/>
              <a:gd name="connsiteY3" fmla="*/ 6858000 h 6858000"/>
              <a:gd name="connsiteX4" fmla="*/ 0 w 3028950"/>
              <a:gd name="connsiteY4" fmla="*/ 0 h 6858000"/>
              <a:gd name="connsiteX0" fmla="*/ 0 w 3028950"/>
              <a:gd name="connsiteY0" fmla="*/ 0 h 6858000"/>
              <a:gd name="connsiteX1" fmla="*/ 3028950 w 3028950"/>
              <a:gd name="connsiteY1" fmla="*/ 0 h 6858000"/>
              <a:gd name="connsiteX2" fmla="*/ 3028950 w 3028950"/>
              <a:gd name="connsiteY2" fmla="*/ 6858000 h 6858000"/>
              <a:gd name="connsiteX3" fmla="*/ 0 w 3028950"/>
              <a:gd name="connsiteY3" fmla="*/ 6858000 h 6858000"/>
              <a:gd name="connsiteX4" fmla="*/ 0 w 3028950"/>
              <a:gd name="connsiteY4" fmla="*/ 0 h 6858000"/>
              <a:gd name="connsiteX0" fmla="*/ 32084 w 3061034"/>
              <a:gd name="connsiteY0" fmla="*/ 0 h 6858000"/>
              <a:gd name="connsiteX1" fmla="*/ 3061034 w 3061034"/>
              <a:gd name="connsiteY1" fmla="*/ 0 h 6858000"/>
              <a:gd name="connsiteX2" fmla="*/ 3061034 w 3061034"/>
              <a:gd name="connsiteY2" fmla="*/ 6858000 h 6858000"/>
              <a:gd name="connsiteX3" fmla="*/ 0 w 3061034"/>
              <a:gd name="connsiteY3" fmla="*/ 8021 h 6858000"/>
              <a:gd name="connsiteX4" fmla="*/ 32084 w 3061034"/>
              <a:gd name="connsiteY4" fmla="*/ 0 h 6858000"/>
              <a:gd name="connsiteX0" fmla="*/ 32097 w 3061047"/>
              <a:gd name="connsiteY0" fmla="*/ 357092 h 7215092"/>
              <a:gd name="connsiteX1" fmla="*/ 3061047 w 3061047"/>
              <a:gd name="connsiteY1" fmla="*/ 357092 h 7215092"/>
              <a:gd name="connsiteX2" fmla="*/ 3061047 w 3061047"/>
              <a:gd name="connsiteY2" fmla="*/ 7215092 h 7215092"/>
              <a:gd name="connsiteX3" fmla="*/ 13 w 3061047"/>
              <a:gd name="connsiteY3" fmla="*/ 365113 h 7215092"/>
              <a:gd name="connsiteX4" fmla="*/ 32097 w 3061047"/>
              <a:gd name="connsiteY4" fmla="*/ 357092 h 7215092"/>
              <a:gd name="connsiteX0" fmla="*/ 32097 w 3061047"/>
              <a:gd name="connsiteY0" fmla="*/ 357092 h 7215092"/>
              <a:gd name="connsiteX1" fmla="*/ 1392668 w 3061047"/>
              <a:gd name="connsiteY1" fmla="*/ 357092 h 7215092"/>
              <a:gd name="connsiteX2" fmla="*/ 3061047 w 3061047"/>
              <a:gd name="connsiteY2" fmla="*/ 7215092 h 7215092"/>
              <a:gd name="connsiteX3" fmla="*/ 13 w 3061047"/>
              <a:gd name="connsiteY3" fmla="*/ 365113 h 7215092"/>
              <a:gd name="connsiteX4" fmla="*/ 32097 w 3061047"/>
              <a:gd name="connsiteY4" fmla="*/ 357092 h 7215092"/>
              <a:gd name="connsiteX0" fmla="*/ 32097 w 3061047"/>
              <a:gd name="connsiteY0" fmla="*/ 357092 h 7215092"/>
              <a:gd name="connsiteX1" fmla="*/ 1392668 w 3061047"/>
              <a:gd name="connsiteY1" fmla="*/ 357092 h 7215092"/>
              <a:gd name="connsiteX2" fmla="*/ 3061047 w 3061047"/>
              <a:gd name="connsiteY2" fmla="*/ 7215092 h 7215092"/>
              <a:gd name="connsiteX3" fmla="*/ 13 w 3061047"/>
              <a:gd name="connsiteY3" fmla="*/ 365113 h 7215092"/>
              <a:gd name="connsiteX4" fmla="*/ 32097 w 3061047"/>
              <a:gd name="connsiteY4" fmla="*/ 357092 h 7215092"/>
              <a:gd name="connsiteX0" fmla="*/ 37892 w 3066842"/>
              <a:gd name="connsiteY0" fmla="*/ 357092 h 7215092"/>
              <a:gd name="connsiteX1" fmla="*/ 1398463 w 3066842"/>
              <a:gd name="connsiteY1" fmla="*/ 357092 h 7215092"/>
              <a:gd name="connsiteX2" fmla="*/ 3066842 w 3066842"/>
              <a:gd name="connsiteY2" fmla="*/ 7215092 h 7215092"/>
              <a:gd name="connsiteX3" fmla="*/ 5808 w 3066842"/>
              <a:gd name="connsiteY3" fmla="*/ 365113 h 7215092"/>
              <a:gd name="connsiteX4" fmla="*/ 37892 w 3066842"/>
              <a:gd name="connsiteY4" fmla="*/ 357092 h 7215092"/>
              <a:gd name="connsiteX0" fmla="*/ 37892 w 3066842"/>
              <a:gd name="connsiteY0" fmla="*/ 357092 h 7215092"/>
              <a:gd name="connsiteX1" fmla="*/ 1398463 w 3066842"/>
              <a:gd name="connsiteY1" fmla="*/ 357092 h 7215092"/>
              <a:gd name="connsiteX2" fmla="*/ 3066842 w 3066842"/>
              <a:gd name="connsiteY2" fmla="*/ 7215092 h 7215092"/>
              <a:gd name="connsiteX3" fmla="*/ 5808 w 3066842"/>
              <a:gd name="connsiteY3" fmla="*/ 365113 h 7215092"/>
              <a:gd name="connsiteX4" fmla="*/ 37892 w 3066842"/>
              <a:gd name="connsiteY4" fmla="*/ 357092 h 7215092"/>
              <a:gd name="connsiteX0" fmla="*/ 37892 w 3066842"/>
              <a:gd name="connsiteY0" fmla="*/ 357092 h 7215092"/>
              <a:gd name="connsiteX1" fmla="*/ 2232653 w 3066842"/>
              <a:gd name="connsiteY1" fmla="*/ 373134 h 7215092"/>
              <a:gd name="connsiteX2" fmla="*/ 3066842 w 3066842"/>
              <a:gd name="connsiteY2" fmla="*/ 7215092 h 7215092"/>
              <a:gd name="connsiteX3" fmla="*/ 5808 w 3066842"/>
              <a:gd name="connsiteY3" fmla="*/ 365113 h 7215092"/>
              <a:gd name="connsiteX4" fmla="*/ 37892 w 3066842"/>
              <a:gd name="connsiteY4" fmla="*/ 357092 h 7215092"/>
              <a:gd name="connsiteX0" fmla="*/ 37892 w 3066842"/>
              <a:gd name="connsiteY0" fmla="*/ 357092 h 7215092"/>
              <a:gd name="connsiteX1" fmla="*/ 2232653 w 3066842"/>
              <a:gd name="connsiteY1" fmla="*/ 373134 h 7215092"/>
              <a:gd name="connsiteX2" fmla="*/ 3066842 w 3066842"/>
              <a:gd name="connsiteY2" fmla="*/ 7215092 h 7215092"/>
              <a:gd name="connsiteX3" fmla="*/ 5808 w 3066842"/>
              <a:gd name="connsiteY3" fmla="*/ 365113 h 7215092"/>
              <a:gd name="connsiteX4" fmla="*/ 37892 w 3066842"/>
              <a:gd name="connsiteY4" fmla="*/ 357092 h 7215092"/>
              <a:gd name="connsiteX0" fmla="*/ 1007524 w 3122074"/>
              <a:gd name="connsiteY0" fmla="*/ 490833 h 7364875"/>
              <a:gd name="connsiteX1" fmla="*/ 2287885 w 3122074"/>
              <a:gd name="connsiteY1" fmla="*/ 522917 h 7364875"/>
              <a:gd name="connsiteX2" fmla="*/ 3122074 w 3122074"/>
              <a:gd name="connsiteY2" fmla="*/ 7364875 h 7364875"/>
              <a:gd name="connsiteX3" fmla="*/ 61040 w 3122074"/>
              <a:gd name="connsiteY3" fmla="*/ 514896 h 7364875"/>
              <a:gd name="connsiteX4" fmla="*/ 1007524 w 3122074"/>
              <a:gd name="connsiteY4" fmla="*/ 490833 h 7364875"/>
              <a:gd name="connsiteX0" fmla="*/ 946484 w 3061034"/>
              <a:gd name="connsiteY0" fmla="*/ 0 h 6874042"/>
              <a:gd name="connsiteX1" fmla="*/ 2226845 w 3061034"/>
              <a:gd name="connsiteY1" fmla="*/ 32084 h 6874042"/>
              <a:gd name="connsiteX2" fmla="*/ 3061034 w 3061034"/>
              <a:gd name="connsiteY2" fmla="*/ 6874042 h 6874042"/>
              <a:gd name="connsiteX3" fmla="*/ 0 w 3061034"/>
              <a:gd name="connsiteY3" fmla="*/ 24063 h 6874042"/>
              <a:gd name="connsiteX4" fmla="*/ 946484 w 3061034"/>
              <a:gd name="connsiteY4" fmla="*/ 0 h 6874042"/>
              <a:gd name="connsiteX0" fmla="*/ 449179 w 2563729"/>
              <a:gd name="connsiteY0" fmla="*/ 0 h 6874042"/>
              <a:gd name="connsiteX1" fmla="*/ 1729540 w 2563729"/>
              <a:gd name="connsiteY1" fmla="*/ 32084 h 6874042"/>
              <a:gd name="connsiteX2" fmla="*/ 2563729 w 2563729"/>
              <a:gd name="connsiteY2" fmla="*/ 6874042 h 6874042"/>
              <a:gd name="connsiteX3" fmla="*/ 0 w 2563729"/>
              <a:gd name="connsiteY3" fmla="*/ 8021 h 6874042"/>
              <a:gd name="connsiteX4" fmla="*/ 449179 w 2563729"/>
              <a:gd name="connsiteY4" fmla="*/ 0 h 6874042"/>
              <a:gd name="connsiteX0" fmla="*/ 555163 w 2669713"/>
              <a:gd name="connsiteY0" fmla="*/ 0 h 6874042"/>
              <a:gd name="connsiteX1" fmla="*/ 1835524 w 2669713"/>
              <a:gd name="connsiteY1" fmla="*/ 32084 h 6874042"/>
              <a:gd name="connsiteX2" fmla="*/ 2669713 w 2669713"/>
              <a:gd name="connsiteY2" fmla="*/ 6874042 h 6874042"/>
              <a:gd name="connsiteX3" fmla="*/ 105984 w 2669713"/>
              <a:gd name="connsiteY3" fmla="*/ 8021 h 6874042"/>
              <a:gd name="connsiteX4" fmla="*/ 555163 w 2669713"/>
              <a:gd name="connsiteY4" fmla="*/ 0 h 6874042"/>
              <a:gd name="connsiteX0" fmla="*/ 555163 w 2669713"/>
              <a:gd name="connsiteY0" fmla="*/ 16042 h 6890084"/>
              <a:gd name="connsiteX1" fmla="*/ 2477208 w 2669713"/>
              <a:gd name="connsiteY1" fmla="*/ 0 h 6890084"/>
              <a:gd name="connsiteX2" fmla="*/ 2669713 w 2669713"/>
              <a:gd name="connsiteY2" fmla="*/ 6890084 h 6890084"/>
              <a:gd name="connsiteX3" fmla="*/ 105984 w 2669713"/>
              <a:gd name="connsiteY3" fmla="*/ 24063 h 6890084"/>
              <a:gd name="connsiteX4" fmla="*/ 555163 w 2669713"/>
              <a:gd name="connsiteY4" fmla="*/ 16042 h 6890084"/>
              <a:gd name="connsiteX0" fmla="*/ 1405395 w 2669713"/>
              <a:gd name="connsiteY0" fmla="*/ 0 h 6890084"/>
              <a:gd name="connsiteX1" fmla="*/ 2477208 w 2669713"/>
              <a:gd name="connsiteY1" fmla="*/ 0 h 6890084"/>
              <a:gd name="connsiteX2" fmla="*/ 2669713 w 2669713"/>
              <a:gd name="connsiteY2" fmla="*/ 6890084 h 6890084"/>
              <a:gd name="connsiteX3" fmla="*/ 105984 w 2669713"/>
              <a:gd name="connsiteY3" fmla="*/ 24063 h 6890084"/>
              <a:gd name="connsiteX4" fmla="*/ 1405395 w 2669713"/>
              <a:gd name="connsiteY4" fmla="*/ 0 h 6890084"/>
              <a:gd name="connsiteX0" fmla="*/ 1046925 w 2311243"/>
              <a:gd name="connsiteY0" fmla="*/ 0 h 6890084"/>
              <a:gd name="connsiteX1" fmla="*/ 2118738 w 2311243"/>
              <a:gd name="connsiteY1" fmla="*/ 0 h 6890084"/>
              <a:gd name="connsiteX2" fmla="*/ 2311243 w 2311243"/>
              <a:gd name="connsiteY2" fmla="*/ 6890084 h 6890084"/>
              <a:gd name="connsiteX3" fmla="*/ 276904 w 2311243"/>
              <a:gd name="connsiteY3" fmla="*/ 24063 h 6890084"/>
              <a:gd name="connsiteX4" fmla="*/ 1046925 w 2311243"/>
              <a:gd name="connsiteY4" fmla="*/ 0 h 6890084"/>
              <a:gd name="connsiteX0" fmla="*/ 1223311 w 2487629"/>
              <a:gd name="connsiteY0" fmla="*/ 0 h 6890084"/>
              <a:gd name="connsiteX1" fmla="*/ 2295124 w 2487629"/>
              <a:gd name="connsiteY1" fmla="*/ 0 h 6890084"/>
              <a:gd name="connsiteX2" fmla="*/ 2487629 w 2487629"/>
              <a:gd name="connsiteY2" fmla="*/ 6890084 h 6890084"/>
              <a:gd name="connsiteX3" fmla="*/ 453290 w 2487629"/>
              <a:gd name="connsiteY3" fmla="*/ 24063 h 6890084"/>
              <a:gd name="connsiteX4" fmla="*/ 1223311 w 2487629"/>
              <a:gd name="connsiteY4" fmla="*/ 0 h 6890084"/>
              <a:gd name="connsiteX0" fmla="*/ 1689185 w 2953503"/>
              <a:gd name="connsiteY0" fmla="*/ 0 h 6890084"/>
              <a:gd name="connsiteX1" fmla="*/ 2760998 w 2953503"/>
              <a:gd name="connsiteY1" fmla="*/ 0 h 6890084"/>
              <a:gd name="connsiteX2" fmla="*/ 2953503 w 2953503"/>
              <a:gd name="connsiteY2" fmla="*/ 6890084 h 6890084"/>
              <a:gd name="connsiteX3" fmla="*/ 261438 w 2953503"/>
              <a:gd name="connsiteY3" fmla="*/ 24063 h 6890084"/>
              <a:gd name="connsiteX4" fmla="*/ 1689185 w 2953503"/>
              <a:gd name="connsiteY4" fmla="*/ 0 h 6890084"/>
              <a:gd name="connsiteX0" fmla="*/ 1610419 w 3323915"/>
              <a:gd name="connsiteY0" fmla="*/ 0 h 6874042"/>
              <a:gd name="connsiteX1" fmla="*/ 2682232 w 3323915"/>
              <a:gd name="connsiteY1" fmla="*/ 0 h 6874042"/>
              <a:gd name="connsiteX2" fmla="*/ 3323915 w 3323915"/>
              <a:gd name="connsiteY2" fmla="*/ 6874042 h 6874042"/>
              <a:gd name="connsiteX3" fmla="*/ 182672 w 3323915"/>
              <a:gd name="connsiteY3" fmla="*/ 24063 h 6874042"/>
              <a:gd name="connsiteX4" fmla="*/ 1610419 w 3323915"/>
              <a:gd name="connsiteY4" fmla="*/ 0 h 6874042"/>
              <a:gd name="connsiteX0" fmla="*/ 1653293 w 3097220"/>
              <a:gd name="connsiteY0" fmla="*/ 0 h 6991978"/>
              <a:gd name="connsiteX1" fmla="*/ 2725106 w 3097220"/>
              <a:gd name="connsiteY1" fmla="*/ 0 h 6991978"/>
              <a:gd name="connsiteX2" fmla="*/ 3097219 w 3097220"/>
              <a:gd name="connsiteY2" fmla="*/ 6991978 h 6991978"/>
              <a:gd name="connsiteX3" fmla="*/ 225546 w 3097220"/>
              <a:gd name="connsiteY3" fmla="*/ 24063 h 6991978"/>
              <a:gd name="connsiteX4" fmla="*/ 1653293 w 3097220"/>
              <a:gd name="connsiteY4" fmla="*/ 0 h 6991978"/>
              <a:gd name="connsiteX0" fmla="*/ 2675160 w 3746973"/>
              <a:gd name="connsiteY0" fmla="*/ 0 h 6638167"/>
              <a:gd name="connsiteX1" fmla="*/ 3746973 w 3746973"/>
              <a:gd name="connsiteY1" fmla="*/ 0 h 6638167"/>
              <a:gd name="connsiteX2" fmla="*/ 1760346 w 3746973"/>
              <a:gd name="connsiteY2" fmla="*/ 6638167 h 6638167"/>
              <a:gd name="connsiteX3" fmla="*/ 1247413 w 3746973"/>
              <a:gd name="connsiteY3" fmla="*/ 24063 h 6638167"/>
              <a:gd name="connsiteX4" fmla="*/ 2675160 w 3746973"/>
              <a:gd name="connsiteY4" fmla="*/ 0 h 6638167"/>
              <a:gd name="connsiteX0" fmla="*/ 2675160 w 3746973"/>
              <a:gd name="connsiteY0" fmla="*/ 0 h 6638167"/>
              <a:gd name="connsiteX1" fmla="*/ 3746973 w 3746973"/>
              <a:gd name="connsiteY1" fmla="*/ 0 h 6638167"/>
              <a:gd name="connsiteX2" fmla="*/ 1760346 w 3746973"/>
              <a:gd name="connsiteY2" fmla="*/ 6638167 h 6638167"/>
              <a:gd name="connsiteX3" fmla="*/ 1247413 w 3746973"/>
              <a:gd name="connsiteY3" fmla="*/ 24063 h 6638167"/>
              <a:gd name="connsiteX4" fmla="*/ 2675160 w 3746973"/>
              <a:gd name="connsiteY4" fmla="*/ 0 h 6638167"/>
              <a:gd name="connsiteX0" fmla="*/ 1751916 w 2823729"/>
              <a:gd name="connsiteY0" fmla="*/ 0 h 6638167"/>
              <a:gd name="connsiteX1" fmla="*/ 2823729 w 2823729"/>
              <a:gd name="connsiteY1" fmla="*/ 0 h 6638167"/>
              <a:gd name="connsiteX2" fmla="*/ 837102 w 2823729"/>
              <a:gd name="connsiteY2" fmla="*/ 6638167 h 6638167"/>
              <a:gd name="connsiteX3" fmla="*/ 324169 w 2823729"/>
              <a:gd name="connsiteY3" fmla="*/ 24063 h 6638167"/>
              <a:gd name="connsiteX4" fmla="*/ 1751916 w 2823729"/>
              <a:gd name="connsiteY4" fmla="*/ 0 h 6638167"/>
              <a:gd name="connsiteX0" fmla="*/ 1751916 w 2823729"/>
              <a:gd name="connsiteY0" fmla="*/ 0 h 6638167"/>
              <a:gd name="connsiteX1" fmla="*/ 2823729 w 2823729"/>
              <a:gd name="connsiteY1" fmla="*/ 0 h 6638167"/>
              <a:gd name="connsiteX2" fmla="*/ 837102 w 2823729"/>
              <a:gd name="connsiteY2" fmla="*/ 6638167 h 6638167"/>
              <a:gd name="connsiteX3" fmla="*/ 324169 w 2823729"/>
              <a:gd name="connsiteY3" fmla="*/ 24063 h 6638167"/>
              <a:gd name="connsiteX4" fmla="*/ 1751916 w 2823729"/>
              <a:gd name="connsiteY4" fmla="*/ 0 h 6638167"/>
              <a:gd name="connsiteX0" fmla="*/ 1751916 w 3194388"/>
              <a:gd name="connsiteY0" fmla="*/ 0 h 6638167"/>
              <a:gd name="connsiteX1" fmla="*/ 3194388 w 3194388"/>
              <a:gd name="connsiteY1" fmla="*/ 0 h 6638167"/>
              <a:gd name="connsiteX2" fmla="*/ 837102 w 3194388"/>
              <a:gd name="connsiteY2" fmla="*/ 6638167 h 6638167"/>
              <a:gd name="connsiteX3" fmla="*/ 324169 w 3194388"/>
              <a:gd name="connsiteY3" fmla="*/ 24063 h 6638167"/>
              <a:gd name="connsiteX4" fmla="*/ 1751916 w 3194388"/>
              <a:gd name="connsiteY4" fmla="*/ 0 h 6638167"/>
              <a:gd name="connsiteX0" fmla="*/ 1751916 w 3194388"/>
              <a:gd name="connsiteY0" fmla="*/ 0 h 6638167"/>
              <a:gd name="connsiteX1" fmla="*/ 3194388 w 3194388"/>
              <a:gd name="connsiteY1" fmla="*/ 0 h 6638167"/>
              <a:gd name="connsiteX2" fmla="*/ 837102 w 3194388"/>
              <a:gd name="connsiteY2" fmla="*/ 6638167 h 6638167"/>
              <a:gd name="connsiteX3" fmla="*/ 324169 w 3194388"/>
              <a:gd name="connsiteY3" fmla="*/ 24063 h 6638167"/>
              <a:gd name="connsiteX4" fmla="*/ 1751916 w 3194388"/>
              <a:gd name="connsiteY4" fmla="*/ 0 h 6638167"/>
              <a:gd name="connsiteX0" fmla="*/ 1733463 w 3175935"/>
              <a:gd name="connsiteY0" fmla="*/ 0 h 5812608"/>
              <a:gd name="connsiteX1" fmla="*/ 3175935 w 3175935"/>
              <a:gd name="connsiteY1" fmla="*/ 0 h 5812608"/>
              <a:gd name="connsiteX2" fmla="*/ 869193 w 3175935"/>
              <a:gd name="connsiteY2" fmla="*/ 5812608 h 5812608"/>
              <a:gd name="connsiteX3" fmla="*/ 305716 w 3175935"/>
              <a:gd name="connsiteY3" fmla="*/ 24063 h 5812608"/>
              <a:gd name="connsiteX4" fmla="*/ 1733463 w 3175935"/>
              <a:gd name="connsiteY4" fmla="*/ 0 h 5812608"/>
              <a:gd name="connsiteX0" fmla="*/ 1733463 w 3175935"/>
              <a:gd name="connsiteY0" fmla="*/ 0 h 5812608"/>
              <a:gd name="connsiteX1" fmla="*/ 3175935 w 3175935"/>
              <a:gd name="connsiteY1" fmla="*/ 0 h 5812608"/>
              <a:gd name="connsiteX2" fmla="*/ 869193 w 3175935"/>
              <a:gd name="connsiteY2" fmla="*/ 5812608 h 5812608"/>
              <a:gd name="connsiteX3" fmla="*/ 305716 w 3175935"/>
              <a:gd name="connsiteY3" fmla="*/ 24063 h 5812608"/>
              <a:gd name="connsiteX4" fmla="*/ 1733463 w 3175935"/>
              <a:gd name="connsiteY4" fmla="*/ 0 h 5812608"/>
              <a:gd name="connsiteX0" fmla="*/ 1733463 w 3546595"/>
              <a:gd name="connsiteY0" fmla="*/ 0 h 5812608"/>
              <a:gd name="connsiteX1" fmla="*/ 3546595 w 3546595"/>
              <a:gd name="connsiteY1" fmla="*/ 134785 h 5812608"/>
              <a:gd name="connsiteX2" fmla="*/ 869193 w 3546595"/>
              <a:gd name="connsiteY2" fmla="*/ 5812608 h 5812608"/>
              <a:gd name="connsiteX3" fmla="*/ 305716 w 3546595"/>
              <a:gd name="connsiteY3" fmla="*/ 24063 h 5812608"/>
              <a:gd name="connsiteX4" fmla="*/ 1733463 w 3546595"/>
              <a:gd name="connsiteY4" fmla="*/ 0 h 5812608"/>
              <a:gd name="connsiteX0" fmla="*/ 1733463 w 3546595"/>
              <a:gd name="connsiteY0" fmla="*/ 0 h 5812608"/>
              <a:gd name="connsiteX1" fmla="*/ 3546595 w 3546595"/>
              <a:gd name="connsiteY1" fmla="*/ 134785 h 5812608"/>
              <a:gd name="connsiteX2" fmla="*/ 869193 w 3546595"/>
              <a:gd name="connsiteY2" fmla="*/ 5812608 h 5812608"/>
              <a:gd name="connsiteX3" fmla="*/ 305716 w 3546595"/>
              <a:gd name="connsiteY3" fmla="*/ 24063 h 5812608"/>
              <a:gd name="connsiteX4" fmla="*/ 1733463 w 3546595"/>
              <a:gd name="connsiteY4" fmla="*/ 0 h 5812608"/>
              <a:gd name="connsiteX0" fmla="*/ 1733463 w 3546595"/>
              <a:gd name="connsiteY0" fmla="*/ 0 h 5812608"/>
              <a:gd name="connsiteX1" fmla="*/ 3546595 w 3546595"/>
              <a:gd name="connsiteY1" fmla="*/ 134785 h 5812608"/>
              <a:gd name="connsiteX2" fmla="*/ 869193 w 3546595"/>
              <a:gd name="connsiteY2" fmla="*/ 5812608 h 5812608"/>
              <a:gd name="connsiteX3" fmla="*/ 305716 w 3546595"/>
              <a:gd name="connsiteY3" fmla="*/ 24063 h 5812608"/>
              <a:gd name="connsiteX4" fmla="*/ 1733463 w 3546595"/>
              <a:gd name="connsiteY4" fmla="*/ 0 h 5812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46595" h="5812608">
                <a:moveTo>
                  <a:pt x="1733463" y="0"/>
                </a:moveTo>
                <a:lnTo>
                  <a:pt x="3546595" y="134785"/>
                </a:lnTo>
                <a:cubicBezTo>
                  <a:pt x="2179202" y="1008118"/>
                  <a:pt x="-452765" y="1981259"/>
                  <a:pt x="869193" y="5812608"/>
                </a:cubicBezTo>
                <a:cubicBezTo>
                  <a:pt x="-158367" y="3912150"/>
                  <a:pt x="-176048" y="1009316"/>
                  <a:pt x="305716" y="24063"/>
                </a:cubicBezTo>
                <a:lnTo>
                  <a:pt x="1733463" y="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
          <p:cNvSpPr/>
          <p:nvPr userDrawn="1"/>
        </p:nvSpPr>
        <p:spPr>
          <a:xfrm rot="16838503">
            <a:off x="4137062" y="-3180404"/>
            <a:ext cx="3335921" cy="12778445"/>
          </a:xfrm>
          <a:custGeom>
            <a:avLst/>
            <a:gdLst>
              <a:gd name="connsiteX0" fmla="*/ 0 w 3028950"/>
              <a:gd name="connsiteY0" fmla="*/ 0 h 6858000"/>
              <a:gd name="connsiteX1" fmla="*/ 3028950 w 3028950"/>
              <a:gd name="connsiteY1" fmla="*/ 0 h 6858000"/>
              <a:gd name="connsiteX2" fmla="*/ 3028950 w 3028950"/>
              <a:gd name="connsiteY2" fmla="*/ 6858000 h 6858000"/>
              <a:gd name="connsiteX3" fmla="*/ 0 w 3028950"/>
              <a:gd name="connsiteY3" fmla="*/ 6858000 h 6858000"/>
              <a:gd name="connsiteX4" fmla="*/ 0 w 3028950"/>
              <a:gd name="connsiteY4" fmla="*/ 0 h 6858000"/>
              <a:gd name="connsiteX0" fmla="*/ 0 w 3028950"/>
              <a:gd name="connsiteY0" fmla="*/ 0 h 6858000"/>
              <a:gd name="connsiteX1" fmla="*/ 3028950 w 3028950"/>
              <a:gd name="connsiteY1" fmla="*/ 0 h 6858000"/>
              <a:gd name="connsiteX2" fmla="*/ 3028950 w 3028950"/>
              <a:gd name="connsiteY2" fmla="*/ 6858000 h 6858000"/>
              <a:gd name="connsiteX3" fmla="*/ 0 w 3028950"/>
              <a:gd name="connsiteY3" fmla="*/ 6858000 h 6858000"/>
              <a:gd name="connsiteX4" fmla="*/ 0 w 3028950"/>
              <a:gd name="connsiteY4" fmla="*/ 0 h 6858000"/>
              <a:gd name="connsiteX0" fmla="*/ 32084 w 3061034"/>
              <a:gd name="connsiteY0" fmla="*/ 0 h 6858000"/>
              <a:gd name="connsiteX1" fmla="*/ 3061034 w 3061034"/>
              <a:gd name="connsiteY1" fmla="*/ 0 h 6858000"/>
              <a:gd name="connsiteX2" fmla="*/ 3061034 w 3061034"/>
              <a:gd name="connsiteY2" fmla="*/ 6858000 h 6858000"/>
              <a:gd name="connsiteX3" fmla="*/ 0 w 3061034"/>
              <a:gd name="connsiteY3" fmla="*/ 8021 h 6858000"/>
              <a:gd name="connsiteX4" fmla="*/ 32084 w 3061034"/>
              <a:gd name="connsiteY4" fmla="*/ 0 h 6858000"/>
              <a:gd name="connsiteX0" fmla="*/ 32097 w 3061047"/>
              <a:gd name="connsiteY0" fmla="*/ 357092 h 7215092"/>
              <a:gd name="connsiteX1" fmla="*/ 3061047 w 3061047"/>
              <a:gd name="connsiteY1" fmla="*/ 357092 h 7215092"/>
              <a:gd name="connsiteX2" fmla="*/ 3061047 w 3061047"/>
              <a:gd name="connsiteY2" fmla="*/ 7215092 h 7215092"/>
              <a:gd name="connsiteX3" fmla="*/ 13 w 3061047"/>
              <a:gd name="connsiteY3" fmla="*/ 365113 h 7215092"/>
              <a:gd name="connsiteX4" fmla="*/ 32097 w 3061047"/>
              <a:gd name="connsiteY4" fmla="*/ 357092 h 7215092"/>
              <a:gd name="connsiteX0" fmla="*/ 32097 w 3061047"/>
              <a:gd name="connsiteY0" fmla="*/ 357092 h 7215092"/>
              <a:gd name="connsiteX1" fmla="*/ 1392668 w 3061047"/>
              <a:gd name="connsiteY1" fmla="*/ 357092 h 7215092"/>
              <a:gd name="connsiteX2" fmla="*/ 3061047 w 3061047"/>
              <a:gd name="connsiteY2" fmla="*/ 7215092 h 7215092"/>
              <a:gd name="connsiteX3" fmla="*/ 13 w 3061047"/>
              <a:gd name="connsiteY3" fmla="*/ 365113 h 7215092"/>
              <a:gd name="connsiteX4" fmla="*/ 32097 w 3061047"/>
              <a:gd name="connsiteY4" fmla="*/ 357092 h 7215092"/>
              <a:gd name="connsiteX0" fmla="*/ 32097 w 3061047"/>
              <a:gd name="connsiteY0" fmla="*/ 357092 h 7215092"/>
              <a:gd name="connsiteX1" fmla="*/ 1392668 w 3061047"/>
              <a:gd name="connsiteY1" fmla="*/ 357092 h 7215092"/>
              <a:gd name="connsiteX2" fmla="*/ 3061047 w 3061047"/>
              <a:gd name="connsiteY2" fmla="*/ 7215092 h 7215092"/>
              <a:gd name="connsiteX3" fmla="*/ 13 w 3061047"/>
              <a:gd name="connsiteY3" fmla="*/ 365113 h 7215092"/>
              <a:gd name="connsiteX4" fmla="*/ 32097 w 3061047"/>
              <a:gd name="connsiteY4" fmla="*/ 357092 h 7215092"/>
              <a:gd name="connsiteX0" fmla="*/ 37892 w 3066842"/>
              <a:gd name="connsiteY0" fmla="*/ 357092 h 7215092"/>
              <a:gd name="connsiteX1" fmla="*/ 1398463 w 3066842"/>
              <a:gd name="connsiteY1" fmla="*/ 357092 h 7215092"/>
              <a:gd name="connsiteX2" fmla="*/ 3066842 w 3066842"/>
              <a:gd name="connsiteY2" fmla="*/ 7215092 h 7215092"/>
              <a:gd name="connsiteX3" fmla="*/ 5808 w 3066842"/>
              <a:gd name="connsiteY3" fmla="*/ 365113 h 7215092"/>
              <a:gd name="connsiteX4" fmla="*/ 37892 w 3066842"/>
              <a:gd name="connsiteY4" fmla="*/ 357092 h 7215092"/>
              <a:gd name="connsiteX0" fmla="*/ 37892 w 3066842"/>
              <a:gd name="connsiteY0" fmla="*/ 357092 h 7215092"/>
              <a:gd name="connsiteX1" fmla="*/ 1398463 w 3066842"/>
              <a:gd name="connsiteY1" fmla="*/ 357092 h 7215092"/>
              <a:gd name="connsiteX2" fmla="*/ 3066842 w 3066842"/>
              <a:gd name="connsiteY2" fmla="*/ 7215092 h 7215092"/>
              <a:gd name="connsiteX3" fmla="*/ 5808 w 3066842"/>
              <a:gd name="connsiteY3" fmla="*/ 365113 h 7215092"/>
              <a:gd name="connsiteX4" fmla="*/ 37892 w 3066842"/>
              <a:gd name="connsiteY4" fmla="*/ 357092 h 7215092"/>
              <a:gd name="connsiteX0" fmla="*/ 37892 w 3066842"/>
              <a:gd name="connsiteY0" fmla="*/ 357092 h 7215092"/>
              <a:gd name="connsiteX1" fmla="*/ 2232653 w 3066842"/>
              <a:gd name="connsiteY1" fmla="*/ 373134 h 7215092"/>
              <a:gd name="connsiteX2" fmla="*/ 3066842 w 3066842"/>
              <a:gd name="connsiteY2" fmla="*/ 7215092 h 7215092"/>
              <a:gd name="connsiteX3" fmla="*/ 5808 w 3066842"/>
              <a:gd name="connsiteY3" fmla="*/ 365113 h 7215092"/>
              <a:gd name="connsiteX4" fmla="*/ 37892 w 3066842"/>
              <a:gd name="connsiteY4" fmla="*/ 357092 h 7215092"/>
              <a:gd name="connsiteX0" fmla="*/ 37892 w 3066842"/>
              <a:gd name="connsiteY0" fmla="*/ 357092 h 7215092"/>
              <a:gd name="connsiteX1" fmla="*/ 2232653 w 3066842"/>
              <a:gd name="connsiteY1" fmla="*/ 373134 h 7215092"/>
              <a:gd name="connsiteX2" fmla="*/ 3066842 w 3066842"/>
              <a:gd name="connsiteY2" fmla="*/ 7215092 h 7215092"/>
              <a:gd name="connsiteX3" fmla="*/ 5808 w 3066842"/>
              <a:gd name="connsiteY3" fmla="*/ 365113 h 7215092"/>
              <a:gd name="connsiteX4" fmla="*/ 37892 w 3066842"/>
              <a:gd name="connsiteY4" fmla="*/ 357092 h 7215092"/>
              <a:gd name="connsiteX0" fmla="*/ 1007524 w 3122074"/>
              <a:gd name="connsiteY0" fmla="*/ 490833 h 7364875"/>
              <a:gd name="connsiteX1" fmla="*/ 2287885 w 3122074"/>
              <a:gd name="connsiteY1" fmla="*/ 522917 h 7364875"/>
              <a:gd name="connsiteX2" fmla="*/ 3122074 w 3122074"/>
              <a:gd name="connsiteY2" fmla="*/ 7364875 h 7364875"/>
              <a:gd name="connsiteX3" fmla="*/ 61040 w 3122074"/>
              <a:gd name="connsiteY3" fmla="*/ 514896 h 7364875"/>
              <a:gd name="connsiteX4" fmla="*/ 1007524 w 3122074"/>
              <a:gd name="connsiteY4" fmla="*/ 490833 h 7364875"/>
              <a:gd name="connsiteX0" fmla="*/ 946484 w 3061034"/>
              <a:gd name="connsiteY0" fmla="*/ 0 h 6874042"/>
              <a:gd name="connsiteX1" fmla="*/ 2226845 w 3061034"/>
              <a:gd name="connsiteY1" fmla="*/ 32084 h 6874042"/>
              <a:gd name="connsiteX2" fmla="*/ 3061034 w 3061034"/>
              <a:gd name="connsiteY2" fmla="*/ 6874042 h 6874042"/>
              <a:gd name="connsiteX3" fmla="*/ 0 w 3061034"/>
              <a:gd name="connsiteY3" fmla="*/ 24063 h 6874042"/>
              <a:gd name="connsiteX4" fmla="*/ 946484 w 3061034"/>
              <a:gd name="connsiteY4" fmla="*/ 0 h 6874042"/>
              <a:gd name="connsiteX0" fmla="*/ 449179 w 2563729"/>
              <a:gd name="connsiteY0" fmla="*/ 0 h 6874042"/>
              <a:gd name="connsiteX1" fmla="*/ 1729540 w 2563729"/>
              <a:gd name="connsiteY1" fmla="*/ 32084 h 6874042"/>
              <a:gd name="connsiteX2" fmla="*/ 2563729 w 2563729"/>
              <a:gd name="connsiteY2" fmla="*/ 6874042 h 6874042"/>
              <a:gd name="connsiteX3" fmla="*/ 0 w 2563729"/>
              <a:gd name="connsiteY3" fmla="*/ 8021 h 6874042"/>
              <a:gd name="connsiteX4" fmla="*/ 449179 w 2563729"/>
              <a:gd name="connsiteY4" fmla="*/ 0 h 6874042"/>
              <a:gd name="connsiteX0" fmla="*/ 555163 w 2669713"/>
              <a:gd name="connsiteY0" fmla="*/ 0 h 6874042"/>
              <a:gd name="connsiteX1" fmla="*/ 1835524 w 2669713"/>
              <a:gd name="connsiteY1" fmla="*/ 32084 h 6874042"/>
              <a:gd name="connsiteX2" fmla="*/ 2669713 w 2669713"/>
              <a:gd name="connsiteY2" fmla="*/ 6874042 h 6874042"/>
              <a:gd name="connsiteX3" fmla="*/ 105984 w 2669713"/>
              <a:gd name="connsiteY3" fmla="*/ 8021 h 6874042"/>
              <a:gd name="connsiteX4" fmla="*/ 555163 w 2669713"/>
              <a:gd name="connsiteY4" fmla="*/ 0 h 6874042"/>
              <a:gd name="connsiteX0" fmla="*/ 555163 w 2669713"/>
              <a:gd name="connsiteY0" fmla="*/ 16042 h 6890084"/>
              <a:gd name="connsiteX1" fmla="*/ 2477208 w 2669713"/>
              <a:gd name="connsiteY1" fmla="*/ 0 h 6890084"/>
              <a:gd name="connsiteX2" fmla="*/ 2669713 w 2669713"/>
              <a:gd name="connsiteY2" fmla="*/ 6890084 h 6890084"/>
              <a:gd name="connsiteX3" fmla="*/ 105984 w 2669713"/>
              <a:gd name="connsiteY3" fmla="*/ 24063 h 6890084"/>
              <a:gd name="connsiteX4" fmla="*/ 555163 w 2669713"/>
              <a:gd name="connsiteY4" fmla="*/ 16042 h 6890084"/>
              <a:gd name="connsiteX0" fmla="*/ 1405395 w 2669713"/>
              <a:gd name="connsiteY0" fmla="*/ 0 h 6890084"/>
              <a:gd name="connsiteX1" fmla="*/ 2477208 w 2669713"/>
              <a:gd name="connsiteY1" fmla="*/ 0 h 6890084"/>
              <a:gd name="connsiteX2" fmla="*/ 2669713 w 2669713"/>
              <a:gd name="connsiteY2" fmla="*/ 6890084 h 6890084"/>
              <a:gd name="connsiteX3" fmla="*/ 105984 w 2669713"/>
              <a:gd name="connsiteY3" fmla="*/ 24063 h 6890084"/>
              <a:gd name="connsiteX4" fmla="*/ 1405395 w 2669713"/>
              <a:gd name="connsiteY4" fmla="*/ 0 h 6890084"/>
              <a:gd name="connsiteX0" fmla="*/ 1046925 w 2311243"/>
              <a:gd name="connsiteY0" fmla="*/ 0 h 6890084"/>
              <a:gd name="connsiteX1" fmla="*/ 2118738 w 2311243"/>
              <a:gd name="connsiteY1" fmla="*/ 0 h 6890084"/>
              <a:gd name="connsiteX2" fmla="*/ 2311243 w 2311243"/>
              <a:gd name="connsiteY2" fmla="*/ 6890084 h 6890084"/>
              <a:gd name="connsiteX3" fmla="*/ 276904 w 2311243"/>
              <a:gd name="connsiteY3" fmla="*/ 24063 h 6890084"/>
              <a:gd name="connsiteX4" fmla="*/ 1046925 w 2311243"/>
              <a:gd name="connsiteY4" fmla="*/ 0 h 6890084"/>
              <a:gd name="connsiteX0" fmla="*/ 1223311 w 2487629"/>
              <a:gd name="connsiteY0" fmla="*/ 0 h 6890084"/>
              <a:gd name="connsiteX1" fmla="*/ 2295124 w 2487629"/>
              <a:gd name="connsiteY1" fmla="*/ 0 h 6890084"/>
              <a:gd name="connsiteX2" fmla="*/ 2487629 w 2487629"/>
              <a:gd name="connsiteY2" fmla="*/ 6890084 h 6890084"/>
              <a:gd name="connsiteX3" fmla="*/ 453290 w 2487629"/>
              <a:gd name="connsiteY3" fmla="*/ 24063 h 6890084"/>
              <a:gd name="connsiteX4" fmla="*/ 1223311 w 2487629"/>
              <a:gd name="connsiteY4" fmla="*/ 0 h 6890084"/>
              <a:gd name="connsiteX0" fmla="*/ 2295888 w 2487629"/>
              <a:gd name="connsiteY0" fmla="*/ 4846 h 6890084"/>
              <a:gd name="connsiteX1" fmla="*/ 2295124 w 2487629"/>
              <a:gd name="connsiteY1" fmla="*/ 0 h 6890084"/>
              <a:gd name="connsiteX2" fmla="*/ 2487629 w 2487629"/>
              <a:gd name="connsiteY2" fmla="*/ 6890084 h 6890084"/>
              <a:gd name="connsiteX3" fmla="*/ 453290 w 2487629"/>
              <a:gd name="connsiteY3" fmla="*/ 24063 h 6890084"/>
              <a:gd name="connsiteX4" fmla="*/ 2295888 w 2487629"/>
              <a:gd name="connsiteY4" fmla="*/ 4846 h 6890084"/>
              <a:gd name="connsiteX0" fmla="*/ 2295888 w 2487629"/>
              <a:gd name="connsiteY0" fmla="*/ 83119 h 6968357"/>
              <a:gd name="connsiteX1" fmla="*/ 2295124 w 2487629"/>
              <a:gd name="connsiteY1" fmla="*/ 78273 h 6968357"/>
              <a:gd name="connsiteX2" fmla="*/ 2487629 w 2487629"/>
              <a:gd name="connsiteY2" fmla="*/ 6968357 h 6968357"/>
              <a:gd name="connsiteX3" fmla="*/ 453290 w 2487629"/>
              <a:gd name="connsiteY3" fmla="*/ 102336 h 6968357"/>
              <a:gd name="connsiteX4" fmla="*/ 2295888 w 2487629"/>
              <a:gd name="connsiteY4" fmla="*/ 83119 h 6968357"/>
              <a:gd name="connsiteX0" fmla="*/ 1465131 w 1656872"/>
              <a:gd name="connsiteY0" fmla="*/ 83119 h 6968357"/>
              <a:gd name="connsiteX1" fmla="*/ 1464367 w 1656872"/>
              <a:gd name="connsiteY1" fmla="*/ 78273 h 6968357"/>
              <a:gd name="connsiteX2" fmla="*/ 1656872 w 1656872"/>
              <a:gd name="connsiteY2" fmla="*/ 6968357 h 6968357"/>
              <a:gd name="connsiteX3" fmla="*/ 1454852 w 1656872"/>
              <a:gd name="connsiteY3" fmla="*/ 63568 h 6968357"/>
              <a:gd name="connsiteX4" fmla="*/ 1465131 w 1656872"/>
              <a:gd name="connsiteY4" fmla="*/ 83119 h 6968357"/>
              <a:gd name="connsiteX0" fmla="*/ 2514322 w 2706063"/>
              <a:gd name="connsiteY0" fmla="*/ 83119 h 6968357"/>
              <a:gd name="connsiteX1" fmla="*/ 2513558 w 2706063"/>
              <a:gd name="connsiteY1" fmla="*/ 78273 h 6968357"/>
              <a:gd name="connsiteX2" fmla="*/ 2706063 w 2706063"/>
              <a:gd name="connsiteY2" fmla="*/ 6968357 h 6968357"/>
              <a:gd name="connsiteX3" fmla="*/ 2504043 w 2706063"/>
              <a:gd name="connsiteY3" fmla="*/ 63568 h 6968357"/>
              <a:gd name="connsiteX4" fmla="*/ 2514322 w 2706063"/>
              <a:gd name="connsiteY4" fmla="*/ 83119 h 6968357"/>
              <a:gd name="connsiteX0" fmla="*/ 2037275 w 2706063"/>
              <a:gd name="connsiteY0" fmla="*/ 78506 h 6982002"/>
              <a:gd name="connsiteX1" fmla="*/ 2513558 w 2706063"/>
              <a:gd name="connsiteY1" fmla="*/ 91918 h 6982002"/>
              <a:gd name="connsiteX2" fmla="*/ 2706063 w 2706063"/>
              <a:gd name="connsiteY2" fmla="*/ 6982002 h 6982002"/>
              <a:gd name="connsiteX3" fmla="*/ 2504043 w 2706063"/>
              <a:gd name="connsiteY3" fmla="*/ 77213 h 6982002"/>
              <a:gd name="connsiteX4" fmla="*/ 2037275 w 2706063"/>
              <a:gd name="connsiteY4" fmla="*/ 78506 h 6982002"/>
              <a:gd name="connsiteX0" fmla="*/ 1232842 w 2706063"/>
              <a:gd name="connsiteY0" fmla="*/ 75700 h 6991368"/>
              <a:gd name="connsiteX1" fmla="*/ 2513558 w 2706063"/>
              <a:gd name="connsiteY1" fmla="*/ 101284 h 6991368"/>
              <a:gd name="connsiteX2" fmla="*/ 2706063 w 2706063"/>
              <a:gd name="connsiteY2" fmla="*/ 6991368 h 6991368"/>
              <a:gd name="connsiteX3" fmla="*/ 2504043 w 2706063"/>
              <a:gd name="connsiteY3" fmla="*/ 86579 h 6991368"/>
              <a:gd name="connsiteX4" fmla="*/ 1232842 w 2706063"/>
              <a:gd name="connsiteY4" fmla="*/ 75700 h 6991368"/>
              <a:gd name="connsiteX0" fmla="*/ 2128425 w 3601646"/>
              <a:gd name="connsiteY0" fmla="*/ 75700 h 6991368"/>
              <a:gd name="connsiteX1" fmla="*/ 3409141 w 3601646"/>
              <a:gd name="connsiteY1" fmla="*/ 101284 h 6991368"/>
              <a:gd name="connsiteX2" fmla="*/ 3601646 w 3601646"/>
              <a:gd name="connsiteY2" fmla="*/ 6991368 h 6991368"/>
              <a:gd name="connsiteX3" fmla="*/ 1931069 w 3601646"/>
              <a:gd name="connsiteY3" fmla="*/ 250892 h 6991368"/>
              <a:gd name="connsiteX4" fmla="*/ 2128425 w 3601646"/>
              <a:gd name="connsiteY4" fmla="*/ 75700 h 6991368"/>
              <a:gd name="connsiteX0" fmla="*/ 1467701 w 2940922"/>
              <a:gd name="connsiteY0" fmla="*/ 75700 h 6991368"/>
              <a:gd name="connsiteX1" fmla="*/ 2748417 w 2940922"/>
              <a:gd name="connsiteY1" fmla="*/ 101284 h 6991368"/>
              <a:gd name="connsiteX2" fmla="*/ 2940922 w 2940922"/>
              <a:gd name="connsiteY2" fmla="*/ 6991368 h 6991368"/>
              <a:gd name="connsiteX3" fmla="*/ 2317978 w 2940922"/>
              <a:gd name="connsiteY3" fmla="*/ 62234 h 6991368"/>
              <a:gd name="connsiteX4" fmla="*/ 1467701 w 2940922"/>
              <a:gd name="connsiteY4" fmla="*/ 75700 h 6991368"/>
              <a:gd name="connsiteX0" fmla="*/ 2459212 w 2940922"/>
              <a:gd name="connsiteY0" fmla="*/ 79988 h 6977399"/>
              <a:gd name="connsiteX1" fmla="*/ 2748417 w 2940922"/>
              <a:gd name="connsiteY1" fmla="*/ 87315 h 6977399"/>
              <a:gd name="connsiteX2" fmla="*/ 2940922 w 2940922"/>
              <a:gd name="connsiteY2" fmla="*/ 6977399 h 6977399"/>
              <a:gd name="connsiteX3" fmla="*/ 2317978 w 2940922"/>
              <a:gd name="connsiteY3" fmla="*/ 48265 h 6977399"/>
              <a:gd name="connsiteX4" fmla="*/ 2459212 w 2940922"/>
              <a:gd name="connsiteY4" fmla="*/ 79988 h 6977399"/>
              <a:gd name="connsiteX0" fmla="*/ 2459212 w 2940922"/>
              <a:gd name="connsiteY0" fmla="*/ 31723 h 6929134"/>
              <a:gd name="connsiteX1" fmla="*/ 2748417 w 2940922"/>
              <a:gd name="connsiteY1" fmla="*/ 39050 h 6929134"/>
              <a:gd name="connsiteX2" fmla="*/ 2940922 w 2940922"/>
              <a:gd name="connsiteY2" fmla="*/ 6929134 h 6929134"/>
              <a:gd name="connsiteX3" fmla="*/ 2317978 w 2940922"/>
              <a:gd name="connsiteY3" fmla="*/ 0 h 6929134"/>
              <a:gd name="connsiteX4" fmla="*/ 2459212 w 2940922"/>
              <a:gd name="connsiteY4" fmla="*/ 31723 h 6929134"/>
              <a:gd name="connsiteX0" fmla="*/ 1995866 w 2477576"/>
              <a:gd name="connsiteY0" fmla="*/ 31723 h 6929134"/>
              <a:gd name="connsiteX1" fmla="*/ 2285071 w 2477576"/>
              <a:gd name="connsiteY1" fmla="*/ 39050 h 6929134"/>
              <a:gd name="connsiteX2" fmla="*/ 2477576 w 2477576"/>
              <a:gd name="connsiteY2" fmla="*/ 6929134 h 6929134"/>
              <a:gd name="connsiteX3" fmla="*/ 1854632 w 2477576"/>
              <a:gd name="connsiteY3" fmla="*/ 0 h 6929134"/>
              <a:gd name="connsiteX4" fmla="*/ 1995866 w 2477576"/>
              <a:gd name="connsiteY4" fmla="*/ 31723 h 6929134"/>
              <a:gd name="connsiteX0" fmla="*/ 1711346 w 2847165"/>
              <a:gd name="connsiteY0" fmla="*/ 31723 h 7282627"/>
              <a:gd name="connsiteX1" fmla="*/ 2000551 w 2847165"/>
              <a:gd name="connsiteY1" fmla="*/ 39050 h 7282627"/>
              <a:gd name="connsiteX2" fmla="*/ 2847165 w 2847165"/>
              <a:gd name="connsiteY2" fmla="*/ 7282627 h 7282627"/>
              <a:gd name="connsiteX3" fmla="*/ 1570112 w 2847165"/>
              <a:gd name="connsiteY3" fmla="*/ 0 h 7282627"/>
              <a:gd name="connsiteX4" fmla="*/ 1711346 w 2847165"/>
              <a:gd name="connsiteY4" fmla="*/ 31723 h 7282627"/>
              <a:gd name="connsiteX0" fmla="*/ 1711346 w 2847165"/>
              <a:gd name="connsiteY0" fmla="*/ 63074 h 7313978"/>
              <a:gd name="connsiteX1" fmla="*/ 2475132 w 2847165"/>
              <a:gd name="connsiteY1" fmla="*/ 0 h 7313978"/>
              <a:gd name="connsiteX2" fmla="*/ 2847165 w 2847165"/>
              <a:gd name="connsiteY2" fmla="*/ 7313978 h 7313978"/>
              <a:gd name="connsiteX3" fmla="*/ 1570112 w 2847165"/>
              <a:gd name="connsiteY3" fmla="*/ 31351 h 7313978"/>
              <a:gd name="connsiteX4" fmla="*/ 1711346 w 2847165"/>
              <a:gd name="connsiteY4" fmla="*/ 63074 h 73139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7165" h="7313978">
                <a:moveTo>
                  <a:pt x="1711346" y="63074"/>
                </a:moveTo>
                <a:cubicBezTo>
                  <a:pt x="1860061" y="67582"/>
                  <a:pt x="2117861" y="0"/>
                  <a:pt x="2475132" y="0"/>
                </a:cubicBezTo>
                <a:cubicBezTo>
                  <a:pt x="1411006" y="1564105"/>
                  <a:pt x="767039" y="5605494"/>
                  <a:pt x="2847165" y="7313978"/>
                </a:cubicBezTo>
                <a:cubicBezTo>
                  <a:pt x="-488590" y="6576041"/>
                  <a:pt x="-865226" y="2367641"/>
                  <a:pt x="1570112" y="31351"/>
                </a:cubicBezTo>
                <a:cubicBezTo>
                  <a:pt x="1573538" y="37868"/>
                  <a:pt x="1707920" y="56557"/>
                  <a:pt x="1711346" y="63074"/>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
          <p:cNvSpPr/>
          <p:nvPr userDrawn="1"/>
        </p:nvSpPr>
        <p:spPr>
          <a:xfrm rot="5400000" flipH="1">
            <a:off x="5586400" y="-1443642"/>
            <a:ext cx="2561979" cy="11046215"/>
          </a:xfrm>
          <a:custGeom>
            <a:avLst/>
            <a:gdLst>
              <a:gd name="connsiteX0" fmla="*/ 0 w 3028950"/>
              <a:gd name="connsiteY0" fmla="*/ 0 h 6858000"/>
              <a:gd name="connsiteX1" fmla="*/ 3028950 w 3028950"/>
              <a:gd name="connsiteY1" fmla="*/ 0 h 6858000"/>
              <a:gd name="connsiteX2" fmla="*/ 3028950 w 3028950"/>
              <a:gd name="connsiteY2" fmla="*/ 6858000 h 6858000"/>
              <a:gd name="connsiteX3" fmla="*/ 0 w 3028950"/>
              <a:gd name="connsiteY3" fmla="*/ 6858000 h 6858000"/>
              <a:gd name="connsiteX4" fmla="*/ 0 w 3028950"/>
              <a:gd name="connsiteY4" fmla="*/ 0 h 6858000"/>
              <a:gd name="connsiteX0" fmla="*/ 0 w 3028950"/>
              <a:gd name="connsiteY0" fmla="*/ 0 h 6858000"/>
              <a:gd name="connsiteX1" fmla="*/ 3028950 w 3028950"/>
              <a:gd name="connsiteY1" fmla="*/ 0 h 6858000"/>
              <a:gd name="connsiteX2" fmla="*/ 3028950 w 3028950"/>
              <a:gd name="connsiteY2" fmla="*/ 6858000 h 6858000"/>
              <a:gd name="connsiteX3" fmla="*/ 0 w 3028950"/>
              <a:gd name="connsiteY3" fmla="*/ 6858000 h 6858000"/>
              <a:gd name="connsiteX4" fmla="*/ 0 w 3028950"/>
              <a:gd name="connsiteY4" fmla="*/ 0 h 6858000"/>
              <a:gd name="connsiteX0" fmla="*/ 32084 w 3061034"/>
              <a:gd name="connsiteY0" fmla="*/ 0 h 6858000"/>
              <a:gd name="connsiteX1" fmla="*/ 3061034 w 3061034"/>
              <a:gd name="connsiteY1" fmla="*/ 0 h 6858000"/>
              <a:gd name="connsiteX2" fmla="*/ 3061034 w 3061034"/>
              <a:gd name="connsiteY2" fmla="*/ 6858000 h 6858000"/>
              <a:gd name="connsiteX3" fmla="*/ 0 w 3061034"/>
              <a:gd name="connsiteY3" fmla="*/ 8021 h 6858000"/>
              <a:gd name="connsiteX4" fmla="*/ 32084 w 3061034"/>
              <a:gd name="connsiteY4" fmla="*/ 0 h 6858000"/>
              <a:gd name="connsiteX0" fmla="*/ 32097 w 3061047"/>
              <a:gd name="connsiteY0" fmla="*/ 357092 h 7215092"/>
              <a:gd name="connsiteX1" fmla="*/ 3061047 w 3061047"/>
              <a:gd name="connsiteY1" fmla="*/ 357092 h 7215092"/>
              <a:gd name="connsiteX2" fmla="*/ 3061047 w 3061047"/>
              <a:gd name="connsiteY2" fmla="*/ 7215092 h 7215092"/>
              <a:gd name="connsiteX3" fmla="*/ 13 w 3061047"/>
              <a:gd name="connsiteY3" fmla="*/ 365113 h 7215092"/>
              <a:gd name="connsiteX4" fmla="*/ 32097 w 3061047"/>
              <a:gd name="connsiteY4" fmla="*/ 357092 h 7215092"/>
              <a:gd name="connsiteX0" fmla="*/ 32097 w 3061047"/>
              <a:gd name="connsiteY0" fmla="*/ 357092 h 7215092"/>
              <a:gd name="connsiteX1" fmla="*/ 1392668 w 3061047"/>
              <a:gd name="connsiteY1" fmla="*/ 357092 h 7215092"/>
              <a:gd name="connsiteX2" fmla="*/ 3061047 w 3061047"/>
              <a:gd name="connsiteY2" fmla="*/ 7215092 h 7215092"/>
              <a:gd name="connsiteX3" fmla="*/ 13 w 3061047"/>
              <a:gd name="connsiteY3" fmla="*/ 365113 h 7215092"/>
              <a:gd name="connsiteX4" fmla="*/ 32097 w 3061047"/>
              <a:gd name="connsiteY4" fmla="*/ 357092 h 7215092"/>
              <a:gd name="connsiteX0" fmla="*/ 32097 w 3061047"/>
              <a:gd name="connsiteY0" fmla="*/ 357092 h 7215092"/>
              <a:gd name="connsiteX1" fmla="*/ 1392668 w 3061047"/>
              <a:gd name="connsiteY1" fmla="*/ 357092 h 7215092"/>
              <a:gd name="connsiteX2" fmla="*/ 3061047 w 3061047"/>
              <a:gd name="connsiteY2" fmla="*/ 7215092 h 7215092"/>
              <a:gd name="connsiteX3" fmla="*/ 13 w 3061047"/>
              <a:gd name="connsiteY3" fmla="*/ 365113 h 7215092"/>
              <a:gd name="connsiteX4" fmla="*/ 32097 w 3061047"/>
              <a:gd name="connsiteY4" fmla="*/ 357092 h 7215092"/>
              <a:gd name="connsiteX0" fmla="*/ 37892 w 3066842"/>
              <a:gd name="connsiteY0" fmla="*/ 357092 h 7215092"/>
              <a:gd name="connsiteX1" fmla="*/ 1398463 w 3066842"/>
              <a:gd name="connsiteY1" fmla="*/ 357092 h 7215092"/>
              <a:gd name="connsiteX2" fmla="*/ 3066842 w 3066842"/>
              <a:gd name="connsiteY2" fmla="*/ 7215092 h 7215092"/>
              <a:gd name="connsiteX3" fmla="*/ 5808 w 3066842"/>
              <a:gd name="connsiteY3" fmla="*/ 365113 h 7215092"/>
              <a:gd name="connsiteX4" fmla="*/ 37892 w 3066842"/>
              <a:gd name="connsiteY4" fmla="*/ 357092 h 7215092"/>
              <a:gd name="connsiteX0" fmla="*/ 37892 w 3066842"/>
              <a:gd name="connsiteY0" fmla="*/ 357092 h 7215092"/>
              <a:gd name="connsiteX1" fmla="*/ 1398463 w 3066842"/>
              <a:gd name="connsiteY1" fmla="*/ 357092 h 7215092"/>
              <a:gd name="connsiteX2" fmla="*/ 3066842 w 3066842"/>
              <a:gd name="connsiteY2" fmla="*/ 7215092 h 7215092"/>
              <a:gd name="connsiteX3" fmla="*/ 5808 w 3066842"/>
              <a:gd name="connsiteY3" fmla="*/ 365113 h 7215092"/>
              <a:gd name="connsiteX4" fmla="*/ 37892 w 3066842"/>
              <a:gd name="connsiteY4" fmla="*/ 357092 h 7215092"/>
              <a:gd name="connsiteX0" fmla="*/ 37892 w 3066842"/>
              <a:gd name="connsiteY0" fmla="*/ 357092 h 7215092"/>
              <a:gd name="connsiteX1" fmla="*/ 2232653 w 3066842"/>
              <a:gd name="connsiteY1" fmla="*/ 373134 h 7215092"/>
              <a:gd name="connsiteX2" fmla="*/ 3066842 w 3066842"/>
              <a:gd name="connsiteY2" fmla="*/ 7215092 h 7215092"/>
              <a:gd name="connsiteX3" fmla="*/ 5808 w 3066842"/>
              <a:gd name="connsiteY3" fmla="*/ 365113 h 7215092"/>
              <a:gd name="connsiteX4" fmla="*/ 37892 w 3066842"/>
              <a:gd name="connsiteY4" fmla="*/ 357092 h 7215092"/>
              <a:gd name="connsiteX0" fmla="*/ 37892 w 3066842"/>
              <a:gd name="connsiteY0" fmla="*/ 357092 h 7215092"/>
              <a:gd name="connsiteX1" fmla="*/ 2232653 w 3066842"/>
              <a:gd name="connsiteY1" fmla="*/ 373134 h 7215092"/>
              <a:gd name="connsiteX2" fmla="*/ 3066842 w 3066842"/>
              <a:gd name="connsiteY2" fmla="*/ 7215092 h 7215092"/>
              <a:gd name="connsiteX3" fmla="*/ 5808 w 3066842"/>
              <a:gd name="connsiteY3" fmla="*/ 365113 h 7215092"/>
              <a:gd name="connsiteX4" fmla="*/ 37892 w 3066842"/>
              <a:gd name="connsiteY4" fmla="*/ 357092 h 7215092"/>
              <a:gd name="connsiteX0" fmla="*/ 1007524 w 3122074"/>
              <a:gd name="connsiteY0" fmla="*/ 490833 h 7364875"/>
              <a:gd name="connsiteX1" fmla="*/ 2287885 w 3122074"/>
              <a:gd name="connsiteY1" fmla="*/ 522917 h 7364875"/>
              <a:gd name="connsiteX2" fmla="*/ 3122074 w 3122074"/>
              <a:gd name="connsiteY2" fmla="*/ 7364875 h 7364875"/>
              <a:gd name="connsiteX3" fmla="*/ 61040 w 3122074"/>
              <a:gd name="connsiteY3" fmla="*/ 514896 h 7364875"/>
              <a:gd name="connsiteX4" fmla="*/ 1007524 w 3122074"/>
              <a:gd name="connsiteY4" fmla="*/ 490833 h 7364875"/>
              <a:gd name="connsiteX0" fmla="*/ 946484 w 3061034"/>
              <a:gd name="connsiteY0" fmla="*/ 0 h 6874042"/>
              <a:gd name="connsiteX1" fmla="*/ 2226845 w 3061034"/>
              <a:gd name="connsiteY1" fmla="*/ 32084 h 6874042"/>
              <a:gd name="connsiteX2" fmla="*/ 3061034 w 3061034"/>
              <a:gd name="connsiteY2" fmla="*/ 6874042 h 6874042"/>
              <a:gd name="connsiteX3" fmla="*/ 0 w 3061034"/>
              <a:gd name="connsiteY3" fmla="*/ 24063 h 6874042"/>
              <a:gd name="connsiteX4" fmla="*/ 946484 w 3061034"/>
              <a:gd name="connsiteY4" fmla="*/ 0 h 6874042"/>
              <a:gd name="connsiteX0" fmla="*/ 449179 w 2563729"/>
              <a:gd name="connsiteY0" fmla="*/ 0 h 6874042"/>
              <a:gd name="connsiteX1" fmla="*/ 1729540 w 2563729"/>
              <a:gd name="connsiteY1" fmla="*/ 32084 h 6874042"/>
              <a:gd name="connsiteX2" fmla="*/ 2563729 w 2563729"/>
              <a:gd name="connsiteY2" fmla="*/ 6874042 h 6874042"/>
              <a:gd name="connsiteX3" fmla="*/ 0 w 2563729"/>
              <a:gd name="connsiteY3" fmla="*/ 8021 h 6874042"/>
              <a:gd name="connsiteX4" fmla="*/ 449179 w 2563729"/>
              <a:gd name="connsiteY4" fmla="*/ 0 h 6874042"/>
              <a:gd name="connsiteX0" fmla="*/ 555163 w 2669713"/>
              <a:gd name="connsiteY0" fmla="*/ 0 h 6874042"/>
              <a:gd name="connsiteX1" fmla="*/ 1835524 w 2669713"/>
              <a:gd name="connsiteY1" fmla="*/ 32084 h 6874042"/>
              <a:gd name="connsiteX2" fmla="*/ 2669713 w 2669713"/>
              <a:gd name="connsiteY2" fmla="*/ 6874042 h 6874042"/>
              <a:gd name="connsiteX3" fmla="*/ 105984 w 2669713"/>
              <a:gd name="connsiteY3" fmla="*/ 8021 h 6874042"/>
              <a:gd name="connsiteX4" fmla="*/ 555163 w 2669713"/>
              <a:gd name="connsiteY4" fmla="*/ 0 h 6874042"/>
              <a:gd name="connsiteX0" fmla="*/ 555163 w 2669713"/>
              <a:gd name="connsiteY0" fmla="*/ 16042 h 6890084"/>
              <a:gd name="connsiteX1" fmla="*/ 2477208 w 2669713"/>
              <a:gd name="connsiteY1" fmla="*/ 0 h 6890084"/>
              <a:gd name="connsiteX2" fmla="*/ 2669713 w 2669713"/>
              <a:gd name="connsiteY2" fmla="*/ 6890084 h 6890084"/>
              <a:gd name="connsiteX3" fmla="*/ 105984 w 2669713"/>
              <a:gd name="connsiteY3" fmla="*/ 24063 h 6890084"/>
              <a:gd name="connsiteX4" fmla="*/ 555163 w 2669713"/>
              <a:gd name="connsiteY4" fmla="*/ 16042 h 6890084"/>
              <a:gd name="connsiteX0" fmla="*/ 1405395 w 2669713"/>
              <a:gd name="connsiteY0" fmla="*/ 0 h 6890084"/>
              <a:gd name="connsiteX1" fmla="*/ 2477208 w 2669713"/>
              <a:gd name="connsiteY1" fmla="*/ 0 h 6890084"/>
              <a:gd name="connsiteX2" fmla="*/ 2669713 w 2669713"/>
              <a:gd name="connsiteY2" fmla="*/ 6890084 h 6890084"/>
              <a:gd name="connsiteX3" fmla="*/ 105984 w 2669713"/>
              <a:gd name="connsiteY3" fmla="*/ 24063 h 6890084"/>
              <a:gd name="connsiteX4" fmla="*/ 1405395 w 2669713"/>
              <a:gd name="connsiteY4" fmla="*/ 0 h 6890084"/>
              <a:gd name="connsiteX0" fmla="*/ 1046925 w 2311243"/>
              <a:gd name="connsiteY0" fmla="*/ 0 h 6890084"/>
              <a:gd name="connsiteX1" fmla="*/ 2118738 w 2311243"/>
              <a:gd name="connsiteY1" fmla="*/ 0 h 6890084"/>
              <a:gd name="connsiteX2" fmla="*/ 2311243 w 2311243"/>
              <a:gd name="connsiteY2" fmla="*/ 6890084 h 6890084"/>
              <a:gd name="connsiteX3" fmla="*/ 276904 w 2311243"/>
              <a:gd name="connsiteY3" fmla="*/ 24063 h 6890084"/>
              <a:gd name="connsiteX4" fmla="*/ 1046925 w 2311243"/>
              <a:gd name="connsiteY4" fmla="*/ 0 h 6890084"/>
              <a:gd name="connsiteX0" fmla="*/ 1223311 w 2487629"/>
              <a:gd name="connsiteY0" fmla="*/ 0 h 6890084"/>
              <a:gd name="connsiteX1" fmla="*/ 2295124 w 2487629"/>
              <a:gd name="connsiteY1" fmla="*/ 0 h 6890084"/>
              <a:gd name="connsiteX2" fmla="*/ 2487629 w 2487629"/>
              <a:gd name="connsiteY2" fmla="*/ 6890084 h 6890084"/>
              <a:gd name="connsiteX3" fmla="*/ 453290 w 2487629"/>
              <a:gd name="connsiteY3" fmla="*/ 24063 h 6890084"/>
              <a:gd name="connsiteX4" fmla="*/ 1223311 w 2487629"/>
              <a:gd name="connsiteY4" fmla="*/ 0 h 6890084"/>
              <a:gd name="connsiteX0" fmla="*/ 1689185 w 2953503"/>
              <a:gd name="connsiteY0" fmla="*/ 0 h 6890084"/>
              <a:gd name="connsiteX1" fmla="*/ 2760998 w 2953503"/>
              <a:gd name="connsiteY1" fmla="*/ 0 h 6890084"/>
              <a:gd name="connsiteX2" fmla="*/ 2953503 w 2953503"/>
              <a:gd name="connsiteY2" fmla="*/ 6890084 h 6890084"/>
              <a:gd name="connsiteX3" fmla="*/ 261438 w 2953503"/>
              <a:gd name="connsiteY3" fmla="*/ 24063 h 6890084"/>
              <a:gd name="connsiteX4" fmla="*/ 1689185 w 2953503"/>
              <a:gd name="connsiteY4" fmla="*/ 0 h 6890084"/>
              <a:gd name="connsiteX0" fmla="*/ 1610419 w 3323915"/>
              <a:gd name="connsiteY0" fmla="*/ 0 h 6874042"/>
              <a:gd name="connsiteX1" fmla="*/ 2682232 w 3323915"/>
              <a:gd name="connsiteY1" fmla="*/ 0 h 6874042"/>
              <a:gd name="connsiteX2" fmla="*/ 3323915 w 3323915"/>
              <a:gd name="connsiteY2" fmla="*/ 6874042 h 6874042"/>
              <a:gd name="connsiteX3" fmla="*/ 182672 w 3323915"/>
              <a:gd name="connsiteY3" fmla="*/ 24063 h 6874042"/>
              <a:gd name="connsiteX4" fmla="*/ 1610419 w 3323915"/>
              <a:gd name="connsiteY4" fmla="*/ 0 h 6874042"/>
              <a:gd name="connsiteX0" fmla="*/ 1653293 w 3097220"/>
              <a:gd name="connsiteY0" fmla="*/ 0 h 6991978"/>
              <a:gd name="connsiteX1" fmla="*/ 2725106 w 3097220"/>
              <a:gd name="connsiteY1" fmla="*/ 0 h 6991978"/>
              <a:gd name="connsiteX2" fmla="*/ 3097219 w 3097220"/>
              <a:gd name="connsiteY2" fmla="*/ 6991978 h 6991978"/>
              <a:gd name="connsiteX3" fmla="*/ 225546 w 3097220"/>
              <a:gd name="connsiteY3" fmla="*/ 24063 h 6991978"/>
              <a:gd name="connsiteX4" fmla="*/ 1653293 w 3097220"/>
              <a:gd name="connsiteY4" fmla="*/ 0 h 6991978"/>
              <a:gd name="connsiteX0" fmla="*/ 2675160 w 3746973"/>
              <a:gd name="connsiteY0" fmla="*/ 0 h 6638167"/>
              <a:gd name="connsiteX1" fmla="*/ 3746973 w 3746973"/>
              <a:gd name="connsiteY1" fmla="*/ 0 h 6638167"/>
              <a:gd name="connsiteX2" fmla="*/ 1760346 w 3746973"/>
              <a:gd name="connsiteY2" fmla="*/ 6638167 h 6638167"/>
              <a:gd name="connsiteX3" fmla="*/ 1247413 w 3746973"/>
              <a:gd name="connsiteY3" fmla="*/ 24063 h 6638167"/>
              <a:gd name="connsiteX4" fmla="*/ 2675160 w 3746973"/>
              <a:gd name="connsiteY4" fmla="*/ 0 h 6638167"/>
              <a:gd name="connsiteX0" fmla="*/ 2675160 w 3746973"/>
              <a:gd name="connsiteY0" fmla="*/ 0 h 6638167"/>
              <a:gd name="connsiteX1" fmla="*/ 3746973 w 3746973"/>
              <a:gd name="connsiteY1" fmla="*/ 0 h 6638167"/>
              <a:gd name="connsiteX2" fmla="*/ 1760346 w 3746973"/>
              <a:gd name="connsiteY2" fmla="*/ 6638167 h 6638167"/>
              <a:gd name="connsiteX3" fmla="*/ 1247413 w 3746973"/>
              <a:gd name="connsiteY3" fmla="*/ 24063 h 6638167"/>
              <a:gd name="connsiteX4" fmla="*/ 2675160 w 3746973"/>
              <a:gd name="connsiteY4" fmla="*/ 0 h 6638167"/>
              <a:gd name="connsiteX0" fmla="*/ 1751916 w 2823729"/>
              <a:gd name="connsiteY0" fmla="*/ 0 h 6638167"/>
              <a:gd name="connsiteX1" fmla="*/ 2823729 w 2823729"/>
              <a:gd name="connsiteY1" fmla="*/ 0 h 6638167"/>
              <a:gd name="connsiteX2" fmla="*/ 837102 w 2823729"/>
              <a:gd name="connsiteY2" fmla="*/ 6638167 h 6638167"/>
              <a:gd name="connsiteX3" fmla="*/ 324169 w 2823729"/>
              <a:gd name="connsiteY3" fmla="*/ 24063 h 6638167"/>
              <a:gd name="connsiteX4" fmla="*/ 1751916 w 2823729"/>
              <a:gd name="connsiteY4" fmla="*/ 0 h 6638167"/>
              <a:gd name="connsiteX0" fmla="*/ 1751916 w 2823729"/>
              <a:gd name="connsiteY0" fmla="*/ 0 h 6638167"/>
              <a:gd name="connsiteX1" fmla="*/ 2823729 w 2823729"/>
              <a:gd name="connsiteY1" fmla="*/ 0 h 6638167"/>
              <a:gd name="connsiteX2" fmla="*/ 837102 w 2823729"/>
              <a:gd name="connsiteY2" fmla="*/ 6638167 h 6638167"/>
              <a:gd name="connsiteX3" fmla="*/ 324169 w 2823729"/>
              <a:gd name="connsiteY3" fmla="*/ 24063 h 6638167"/>
              <a:gd name="connsiteX4" fmla="*/ 1751916 w 2823729"/>
              <a:gd name="connsiteY4" fmla="*/ 0 h 6638167"/>
              <a:gd name="connsiteX0" fmla="*/ 1751916 w 3194388"/>
              <a:gd name="connsiteY0" fmla="*/ 0 h 6638167"/>
              <a:gd name="connsiteX1" fmla="*/ 3194388 w 3194388"/>
              <a:gd name="connsiteY1" fmla="*/ 0 h 6638167"/>
              <a:gd name="connsiteX2" fmla="*/ 837102 w 3194388"/>
              <a:gd name="connsiteY2" fmla="*/ 6638167 h 6638167"/>
              <a:gd name="connsiteX3" fmla="*/ 324169 w 3194388"/>
              <a:gd name="connsiteY3" fmla="*/ 24063 h 6638167"/>
              <a:gd name="connsiteX4" fmla="*/ 1751916 w 3194388"/>
              <a:gd name="connsiteY4" fmla="*/ 0 h 6638167"/>
              <a:gd name="connsiteX0" fmla="*/ 1499070 w 2941542"/>
              <a:gd name="connsiteY0" fmla="*/ 0 h 7304897"/>
              <a:gd name="connsiteX1" fmla="*/ 2941542 w 2941542"/>
              <a:gd name="connsiteY1" fmla="*/ 0 h 7304897"/>
              <a:gd name="connsiteX2" fmla="*/ 2696385 w 2941542"/>
              <a:gd name="connsiteY2" fmla="*/ 7304897 h 7304897"/>
              <a:gd name="connsiteX3" fmla="*/ 71323 w 2941542"/>
              <a:gd name="connsiteY3" fmla="*/ 24063 h 7304897"/>
              <a:gd name="connsiteX4" fmla="*/ 1499070 w 2941542"/>
              <a:gd name="connsiteY4" fmla="*/ 0 h 7304897"/>
              <a:gd name="connsiteX0" fmla="*/ 1655157 w 3097629"/>
              <a:gd name="connsiteY0" fmla="*/ 0 h 7304897"/>
              <a:gd name="connsiteX1" fmla="*/ 3097629 w 3097629"/>
              <a:gd name="connsiteY1" fmla="*/ 0 h 7304897"/>
              <a:gd name="connsiteX2" fmla="*/ 2852472 w 3097629"/>
              <a:gd name="connsiteY2" fmla="*/ 7304897 h 7304897"/>
              <a:gd name="connsiteX3" fmla="*/ 227410 w 3097629"/>
              <a:gd name="connsiteY3" fmla="*/ 24063 h 7304897"/>
              <a:gd name="connsiteX4" fmla="*/ 1655157 w 3097629"/>
              <a:gd name="connsiteY4" fmla="*/ 0 h 7304897"/>
              <a:gd name="connsiteX0" fmla="*/ 1655157 w 3097629"/>
              <a:gd name="connsiteY0" fmla="*/ 0 h 7304897"/>
              <a:gd name="connsiteX1" fmla="*/ 3097629 w 3097629"/>
              <a:gd name="connsiteY1" fmla="*/ 0 h 7304897"/>
              <a:gd name="connsiteX2" fmla="*/ 2852472 w 3097629"/>
              <a:gd name="connsiteY2" fmla="*/ 7304897 h 7304897"/>
              <a:gd name="connsiteX3" fmla="*/ 227410 w 3097629"/>
              <a:gd name="connsiteY3" fmla="*/ 24063 h 7304897"/>
              <a:gd name="connsiteX4" fmla="*/ 1655157 w 3097629"/>
              <a:gd name="connsiteY4" fmla="*/ 0 h 7304897"/>
              <a:gd name="connsiteX0" fmla="*/ 1893201 w 3335673"/>
              <a:gd name="connsiteY0" fmla="*/ 0 h 7304897"/>
              <a:gd name="connsiteX1" fmla="*/ 3335673 w 3335673"/>
              <a:gd name="connsiteY1" fmla="*/ 0 h 7304897"/>
              <a:gd name="connsiteX2" fmla="*/ 3090516 w 3335673"/>
              <a:gd name="connsiteY2" fmla="*/ 7304897 h 7304897"/>
              <a:gd name="connsiteX3" fmla="*/ 465454 w 3335673"/>
              <a:gd name="connsiteY3" fmla="*/ 24063 h 7304897"/>
              <a:gd name="connsiteX4" fmla="*/ 1893201 w 3335673"/>
              <a:gd name="connsiteY4" fmla="*/ 0 h 7304897"/>
              <a:gd name="connsiteX0" fmla="*/ 2062712 w 3505184"/>
              <a:gd name="connsiteY0" fmla="*/ 0 h 7292114"/>
              <a:gd name="connsiteX1" fmla="*/ 3505184 w 3505184"/>
              <a:gd name="connsiteY1" fmla="*/ 0 h 7292114"/>
              <a:gd name="connsiteX2" fmla="*/ 2827778 w 3505184"/>
              <a:gd name="connsiteY2" fmla="*/ 7292114 h 7292114"/>
              <a:gd name="connsiteX3" fmla="*/ 634965 w 3505184"/>
              <a:gd name="connsiteY3" fmla="*/ 24063 h 7292114"/>
              <a:gd name="connsiteX4" fmla="*/ 2062712 w 3505184"/>
              <a:gd name="connsiteY4" fmla="*/ 0 h 7292114"/>
              <a:gd name="connsiteX0" fmla="*/ 2062712 w 3505184"/>
              <a:gd name="connsiteY0" fmla="*/ 0 h 7292114"/>
              <a:gd name="connsiteX1" fmla="*/ 3505184 w 3505184"/>
              <a:gd name="connsiteY1" fmla="*/ 0 h 7292114"/>
              <a:gd name="connsiteX2" fmla="*/ 2827778 w 3505184"/>
              <a:gd name="connsiteY2" fmla="*/ 7292114 h 7292114"/>
              <a:gd name="connsiteX3" fmla="*/ 634965 w 3505184"/>
              <a:gd name="connsiteY3" fmla="*/ 24063 h 7292114"/>
              <a:gd name="connsiteX4" fmla="*/ 2062712 w 3505184"/>
              <a:gd name="connsiteY4" fmla="*/ 0 h 7292114"/>
              <a:gd name="connsiteX0" fmla="*/ 1904848 w 3347320"/>
              <a:gd name="connsiteY0" fmla="*/ 0 h 7292114"/>
              <a:gd name="connsiteX1" fmla="*/ 3347320 w 3347320"/>
              <a:gd name="connsiteY1" fmla="*/ 0 h 7292114"/>
              <a:gd name="connsiteX2" fmla="*/ 2669914 w 3347320"/>
              <a:gd name="connsiteY2" fmla="*/ 7292114 h 7292114"/>
              <a:gd name="connsiteX3" fmla="*/ 477101 w 3347320"/>
              <a:gd name="connsiteY3" fmla="*/ 24063 h 7292114"/>
              <a:gd name="connsiteX4" fmla="*/ 1904848 w 3347320"/>
              <a:gd name="connsiteY4" fmla="*/ 0 h 7292114"/>
              <a:gd name="connsiteX0" fmla="*/ 1904848 w 2669914"/>
              <a:gd name="connsiteY0" fmla="*/ 0 h 7292114"/>
              <a:gd name="connsiteX1" fmla="*/ 2345287 w 2669914"/>
              <a:gd name="connsiteY1" fmla="*/ 0 h 7292114"/>
              <a:gd name="connsiteX2" fmla="*/ 2669914 w 2669914"/>
              <a:gd name="connsiteY2" fmla="*/ 7292114 h 7292114"/>
              <a:gd name="connsiteX3" fmla="*/ 477101 w 2669914"/>
              <a:gd name="connsiteY3" fmla="*/ 24063 h 7292114"/>
              <a:gd name="connsiteX4" fmla="*/ 1904848 w 2669914"/>
              <a:gd name="connsiteY4" fmla="*/ 0 h 7292114"/>
              <a:gd name="connsiteX0" fmla="*/ 2058810 w 2499249"/>
              <a:gd name="connsiteY0" fmla="*/ 0 h 6627396"/>
              <a:gd name="connsiteX1" fmla="*/ 2499249 w 2499249"/>
              <a:gd name="connsiteY1" fmla="*/ 0 h 6627396"/>
              <a:gd name="connsiteX2" fmla="*/ 2450570 w 2499249"/>
              <a:gd name="connsiteY2" fmla="*/ 6627396 h 6627396"/>
              <a:gd name="connsiteX3" fmla="*/ 631063 w 2499249"/>
              <a:gd name="connsiteY3" fmla="*/ 24063 h 6627396"/>
              <a:gd name="connsiteX4" fmla="*/ 2058810 w 2499249"/>
              <a:gd name="connsiteY4" fmla="*/ 0 h 6627396"/>
              <a:gd name="connsiteX0" fmla="*/ 2250853 w 2691292"/>
              <a:gd name="connsiteY0" fmla="*/ 0 h 6627396"/>
              <a:gd name="connsiteX1" fmla="*/ 2691292 w 2691292"/>
              <a:gd name="connsiteY1" fmla="*/ 0 h 6627396"/>
              <a:gd name="connsiteX2" fmla="*/ 2249659 w 2691292"/>
              <a:gd name="connsiteY2" fmla="*/ 6627396 h 6627396"/>
              <a:gd name="connsiteX3" fmla="*/ 823106 w 2691292"/>
              <a:gd name="connsiteY3" fmla="*/ 24063 h 6627396"/>
              <a:gd name="connsiteX4" fmla="*/ 2250853 w 2691292"/>
              <a:gd name="connsiteY4" fmla="*/ 0 h 6627396"/>
              <a:gd name="connsiteX0" fmla="*/ 2230373 w 2670812"/>
              <a:gd name="connsiteY0" fmla="*/ 0 h 6640179"/>
              <a:gd name="connsiteX1" fmla="*/ 2670812 w 2670812"/>
              <a:gd name="connsiteY1" fmla="*/ 0 h 6640179"/>
              <a:gd name="connsiteX2" fmla="*/ 2268475 w 2670812"/>
              <a:gd name="connsiteY2" fmla="*/ 6640179 h 6640179"/>
              <a:gd name="connsiteX3" fmla="*/ 802626 w 2670812"/>
              <a:gd name="connsiteY3" fmla="*/ 24063 h 6640179"/>
              <a:gd name="connsiteX4" fmla="*/ 2230373 w 2670812"/>
              <a:gd name="connsiteY4" fmla="*/ 0 h 6640179"/>
              <a:gd name="connsiteX0" fmla="*/ 1856044 w 2296483"/>
              <a:gd name="connsiteY0" fmla="*/ 0 h 6640179"/>
              <a:gd name="connsiteX1" fmla="*/ 2296483 w 2296483"/>
              <a:gd name="connsiteY1" fmla="*/ 0 h 6640179"/>
              <a:gd name="connsiteX2" fmla="*/ 1894146 w 2296483"/>
              <a:gd name="connsiteY2" fmla="*/ 6640179 h 6640179"/>
              <a:gd name="connsiteX3" fmla="*/ 428297 w 2296483"/>
              <a:gd name="connsiteY3" fmla="*/ 24063 h 6640179"/>
              <a:gd name="connsiteX4" fmla="*/ 1856044 w 2296483"/>
              <a:gd name="connsiteY4" fmla="*/ 0 h 66401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6483" h="6640179">
                <a:moveTo>
                  <a:pt x="1856044" y="0"/>
                </a:moveTo>
                <a:lnTo>
                  <a:pt x="2296483" y="0"/>
                </a:lnTo>
                <a:cubicBezTo>
                  <a:pt x="1013331" y="1008117"/>
                  <a:pt x="-236281" y="3187658"/>
                  <a:pt x="1894146" y="6640179"/>
                </a:cubicBezTo>
                <a:cubicBezTo>
                  <a:pt x="-655567" y="3888110"/>
                  <a:pt x="-53467" y="1009316"/>
                  <a:pt x="428297" y="24063"/>
                </a:cubicBezTo>
                <a:lnTo>
                  <a:pt x="1856044"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userDrawn="1"/>
        </p:nvSpPr>
        <p:spPr>
          <a:xfrm rot="537500">
            <a:off x="-276452" y="-1232390"/>
            <a:ext cx="12194069" cy="5569368"/>
          </a:xfrm>
          <a:custGeom>
            <a:avLst/>
            <a:gdLst>
              <a:gd name="connsiteX0" fmla="*/ 12869333 w 12869333"/>
              <a:gd name="connsiteY0" fmla="*/ 0 h 3036933"/>
              <a:gd name="connsiteX1" fmla="*/ 7518400 w 12869333"/>
              <a:gd name="connsiteY1" fmla="*/ 3031067 h 3036933"/>
              <a:gd name="connsiteX2" fmla="*/ 0 w 12869333"/>
              <a:gd name="connsiteY2" fmla="*/ 762000 h 3036933"/>
              <a:gd name="connsiteX0" fmla="*/ 12869333 w 12869333"/>
              <a:gd name="connsiteY0" fmla="*/ 0 h 2337181"/>
              <a:gd name="connsiteX1" fmla="*/ 6430497 w 12869333"/>
              <a:gd name="connsiteY1" fmla="*/ 2328299 h 2337181"/>
              <a:gd name="connsiteX2" fmla="*/ 0 w 12869333"/>
              <a:gd name="connsiteY2" fmla="*/ 762000 h 2337181"/>
              <a:gd name="connsiteX0" fmla="*/ 12860760 w 12860760"/>
              <a:gd name="connsiteY0" fmla="*/ 0 h 2410112"/>
              <a:gd name="connsiteX1" fmla="*/ 6421924 w 12860760"/>
              <a:gd name="connsiteY1" fmla="*/ 2328299 h 2410112"/>
              <a:gd name="connsiteX2" fmla="*/ 0 w 12860760"/>
              <a:gd name="connsiteY2" fmla="*/ 1686340 h 2410112"/>
              <a:gd name="connsiteX0" fmla="*/ 12860760 w 12860760"/>
              <a:gd name="connsiteY0" fmla="*/ 0 h 2966967"/>
              <a:gd name="connsiteX1" fmla="*/ 6421924 w 12860760"/>
              <a:gd name="connsiteY1" fmla="*/ 2328299 h 2966967"/>
              <a:gd name="connsiteX2" fmla="*/ 0 w 12860760"/>
              <a:gd name="connsiteY2" fmla="*/ 1686340 h 2966967"/>
              <a:gd name="connsiteX0" fmla="*/ 12860760 w 12860760"/>
              <a:gd name="connsiteY0" fmla="*/ 0 h 3217604"/>
              <a:gd name="connsiteX1" fmla="*/ 9092691 w 12860760"/>
              <a:gd name="connsiteY1" fmla="*/ 2850117 h 3217604"/>
              <a:gd name="connsiteX2" fmla="*/ 0 w 12860760"/>
              <a:gd name="connsiteY2" fmla="*/ 1686340 h 3217604"/>
              <a:gd name="connsiteX0" fmla="*/ 12860760 w 12860760"/>
              <a:gd name="connsiteY0" fmla="*/ 0 h 3340474"/>
              <a:gd name="connsiteX1" fmla="*/ 9092691 w 12860760"/>
              <a:gd name="connsiteY1" fmla="*/ 2850117 h 3340474"/>
              <a:gd name="connsiteX2" fmla="*/ 0 w 12860760"/>
              <a:gd name="connsiteY2" fmla="*/ 1686340 h 3340474"/>
              <a:gd name="connsiteX0" fmla="*/ 12264438 w 12264438"/>
              <a:gd name="connsiteY0" fmla="*/ 0 h 5516487"/>
              <a:gd name="connsiteX1" fmla="*/ 9092691 w 12264438"/>
              <a:gd name="connsiteY1" fmla="*/ 5001774 h 5516487"/>
              <a:gd name="connsiteX2" fmla="*/ 0 w 12264438"/>
              <a:gd name="connsiteY2" fmla="*/ 3837997 h 5516487"/>
              <a:gd name="connsiteX0" fmla="*/ 12264438 w 12264438"/>
              <a:gd name="connsiteY0" fmla="*/ 0 h 5516487"/>
              <a:gd name="connsiteX1" fmla="*/ 9092691 w 12264438"/>
              <a:gd name="connsiteY1" fmla="*/ 5001774 h 5516487"/>
              <a:gd name="connsiteX2" fmla="*/ 0 w 12264438"/>
              <a:gd name="connsiteY2" fmla="*/ 3837997 h 5516487"/>
              <a:gd name="connsiteX0" fmla="*/ 12264438 w 12264438"/>
              <a:gd name="connsiteY0" fmla="*/ 0 h 5374934"/>
              <a:gd name="connsiteX1" fmla="*/ 7527540 w 12264438"/>
              <a:gd name="connsiteY1" fmla="*/ 4751374 h 5374934"/>
              <a:gd name="connsiteX2" fmla="*/ 0 w 12264438"/>
              <a:gd name="connsiteY2" fmla="*/ 3837997 h 5374934"/>
              <a:gd name="connsiteX0" fmla="*/ 12194069 w 12194069"/>
              <a:gd name="connsiteY0" fmla="*/ 0 h 5618741"/>
              <a:gd name="connsiteX1" fmla="*/ 7527540 w 12194069"/>
              <a:gd name="connsiteY1" fmla="*/ 4980275 h 5618741"/>
              <a:gd name="connsiteX2" fmla="*/ 0 w 12194069"/>
              <a:gd name="connsiteY2" fmla="*/ 4066898 h 5618741"/>
              <a:gd name="connsiteX0" fmla="*/ 12194069 w 12194069"/>
              <a:gd name="connsiteY0" fmla="*/ 0 h 5569368"/>
              <a:gd name="connsiteX1" fmla="*/ 7527540 w 12194069"/>
              <a:gd name="connsiteY1" fmla="*/ 4980275 h 5569368"/>
              <a:gd name="connsiteX2" fmla="*/ 0 w 12194069"/>
              <a:gd name="connsiteY2" fmla="*/ 4066898 h 5569368"/>
            </a:gdLst>
            <a:ahLst/>
            <a:cxnLst>
              <a:cxn ang="0">
                <a:pos x="connsiteX0" y="connsiteY0"/>
              </a:cxn>
              <a:cxn ang="0">
                <a:pos x="connsiteX1" y="connsiteY1"/>
              </a:cxn>
              <a:cxn ang="0">
                <a:pos x="connsiteX2" y="connsiteY2"/>
              </a:cxn>
            </a:cxnLst>
            <a:rect l="l" t="t" r="r" b="b"/>
            <a:pathLst>
              <a:path w="12194069" h="5569368">
                <a:moveTo>
                  <a:pt x="12194069" y="0"/>
                </a:moveTo>
                <a:cubicBezTo>
                  <a:pt x="11742395" y="1904807"/>
                  <a:pt x="9559885" y="4302459"/>
                  <a:pt x="7527540" y="4980275"/>
                </a:cubicBezTo>
                <a:cubicBezTo>
                  <a:pt x="5495195" y="5658091"/>
                  <a:pt x="3062101" y="6162410"/>
                  <a:pt x="0" y="4066898"/>
                </a:cubicBezTo>
              </a:path>
            </a:pathLst>
          </a:custGeom>
          <a:noFill/>
          <a:ln w="241300">
            <a:solidFill>
              <a:schemeClr val="accent5">
                <a:lumMod val="50000"/>
                <a:lumOff val="50000"/>
                <a:alpha val="41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 y="4667398"/>
            <a:ext cx="7291755" cy="1013505"/>
          </a:xfrm>
        </p:spPr>
        <p:txBody>
          <a:bodyPr anchor="b">
            <a:noAutofit/>
          </a:bodyPr>
          <a:lstStyle>
            <a:lvl1pPr algn="l">
              <a:defRPr sz="4000">
                <a:solidFill>
                  <a:schemeClr val="tx2">
                    <a:lumMod val="75000"/>
                  </a:schemeClr>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 y="5694709"/>
            <a:ext cx="7291755" cy="563165"/>
          </a:xfrm>
        </p:spPr>
        <p:txBody>
          <a:bodyPr/>
          <a:lstStyle>
            <a:lvl1pPr marL="0" indent="0" algn="l">
              <a:buNone/>
              <a:defRPr sz="2400">
                <a:solidFill>
                  <a:schemeClr val="accent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spTree>
    <p:custDataLst>
      <p:tags r:id="rId1"/>
    </p:custDataLst>
    <p:extLst>
      <p:ext uri="{BB962C8B-B14F-4D97-AF65-F5344CB8AC3E}">
        <p14:creationId xmlns:p14="http://schemas.microsoft.com/office/powerpoint/2010/main" val="202068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140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22" presetClass="entr" presetSubtype="8" fill="hold" grpId="0" nodeType="withEffect">
                                  <p:stCondLst>
                                    <p:cond delay="20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1500"/>
                                        <p:tgtEl>
                                          <p:spTgt spid="9"/>
                                        </p:tgtEl>
                                      </p:cBhvr>
                                    </p:animEffect>
                                  </p:childTnLst>
                                </p:cTn>
                              </p:par>
                              <p:par>
                                <p:cTn id="11" presetID="22" presetClass="entr" presetSubtype="8" fill="hold" grpId="0" nodeType="withEffect">
                                  <p:stCondLst>
                                    <p:cond delay="70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1000"/>
                                        <p:tgtEl>
                                          <p:spTgt spid="8"/>
                                        </p:tgtEl>
                                      </p:cBhvr>
                                    </p:animEffect>
                                  </p:childTnLst>
                                </p:cTn>
                              </p:par>
                              <p:par>
                                <p:cTn id="14" presetID="22" presetClass="entr" presetSubtype="8" fill="hold" grpId="0" nodeType="withEffect">
                                  <p:stCondLst>
                                    <p:cond delay="60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1100"/>
                                        <p:tgtEl>
                                          <p:spTgt spid="11"/>
                                        </p:tgtEl>
                                      </p:cBhvr>
                                    </p:animEffect>
                                  </p:childTnLst>
                                </p:cTn>
                              </p:par>
                              <p:par>
                                <p:cTn id="17" presetID="22" presetClass="entr" presetSubtype="8" fill="hold" grpId="0" nodeType="withEffect">
                                  <p:stCondLst>
                                    <p:cond delay="70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ard Factory Title Slide">
    <p:spTree>
      <p:nvGrpSpPr>
        <p:cNvPr id="1" name=""/>
        <p:cNvGrpSpPr/>
        <p:nvPr/>
      </p:nvGrpSpPr>
      <p:grpSpPr>
        <a:xfrm>
          <a:off x="0" y="0"/>
          <a:ext cx="0" cy="0"/>
          <a:chOff x="0" y="0"/>
          <a:chExt cx="0" cy="0"/>
        </a:xfrm>
      </p:grpSpPr>
      <p:sp>
        <p:nvSpPr>
          <p:cNvPr id="7" name="Picture Placeholder 2"/>
          <p:cNvSpPr>
            <a:spLocks noGrp="1" noChangeAspect="1"/>
          </p:cNvSpPr>
          <p:nvPr>
            <p:ph type="pic" sz="quarter" idx="13"/>
          </p:nvPr>
        </p:nvSpPr>
        <p:spPr>
          <a:xfrm>
            <a:off x="-1067" y="425"/>
            <a:ext cx="12190506" cy="3287173"/>
          </a:xfrm>
          <a:custGeom>
            <a:avLst/>
            <a:gdLst>
              <a:gd name="connsiteX0" fmla="*/ 11841540 w 12204700"/>
              <a:gd name="connsiteY0" fmla="*/ 2252559 h 6824132"/>
              <a:gd name="connsiteX1" fmla="*/ 8242149 w 12204700"/>
              <a:gd name="connsiteY1" fmla="*/ 6607486 h 6824132"/>
              <a:gd name="connsiteX2" fmla="*/ 3962714 w 12204700"/>
              <a:gd name="connsiteY2" fmla="*/ 6607520 h 6824132"/>
              <a:gd name="connsiteX3" fmla="*/ 363023 w 12204700"/>
              <a:gd name="connsiteY3" fmla="*/ 2252771 h 6824132"/>
              <a:gd name="connsiteX4" fmla="*/ 11841540 w 12204700"/>
              <a:gd name="connsiteY4" fmla="*/ 2252559 h 6824132"/>
              <a:gd name="connsiteX0" fmla="*/ 12144352 w 12509100"/>
              <a:gd name="connsiteY0" fmla="*/ 0 h 4571572"/>
              <a:gd name="connsiteX1" fmla="*/ 8544961 w 12509100"/>
              <a:gd name="connsiteY1" fmla="*/ 4354927 h 4571572"/>
              <a:gd name="connsiteX2" fmla="*/ 4265526 w 12509100"/>
              <a:gd name="connsiteY2" fmla="*/ 4354961 h 4571572"/>
              <a:gd name="connsiteX3" fmla="*/ 327168 w 12509100"/>
              <a:gd name="connsiteY3" fmla="*/ 880745 h 4571572"/>
              <a:gd name="connsiteX4" fmla="*/ 12144352 w 12509100"/>
              <a:gd name="connsiteY4" fmla="*/ 0 h 4571572"/>
              <a:gd name="connsiteX0" fmla="*/ 11861689 w 12226437"/>
              <a:gd name="connsiteY0" fmla="*/ 0 h 4571572"/>
              <a:gd name="connsiteX1" fmla="*/ 8262298 w 12226437"/>
              <a:gd name="connsiteY1" fmla="*/ 4354927 h 4571572"/>
              <a:gd name="connsiteX2" fmla="*/ 3982863 w 12226437"/>
              <a:gd name="connsiteY2" fmla="*/ 4354961 h 4571572"/>
              <a:gd name="connsiteX3" fmla="*/ 44505 w 12226437"/>
              <a:gd name="connsiteY3" fmla="*/ 880745 h 4571572"/>
              <a:gd name="connsiteX4" fmla="*/ 11861689 w 12226437"/>
              <a:gd name="connsiteY4" fmla="*/ 0 h 4571572"/>
              <a:gd name="connsiteX0" fmla="*/ 11879237 w 12243985"/>
              <a:gd name="connsiteY0" fmla="*/ 0 h 4571572"/>
              <a:gd name="connsiteX1" fmla="*/ 8279846 w 12243985"/>
              <a:gd name="connsiteY1" fmla="*/ 4354927 h 4571572"/>
              <a:gd name="connsiteX2" fmla="*/ 4000411 w 12243985"/>
              <a:gd name="connsiteY2" fmla="*/ 4354961 h 4571572"/>
              <a:gd name="connsiteX3" fmla="*/ 62053 w 12243985"/>
              <a:gd name="connsiteY3" fmla="*/ 880745 h 4571572"/>
              <a:gd name="connsiteX4" fmla="*/ 11879237 w 12243985"/>
              <a:gd name="connsiteY4" fmla="*/ 0 h 4571572"/>
              <a:gd name="connsiteX0" fmla="*/ 11862107 w 12084422"/>
              <a:gd name="connsiteY0" fmla="*/ 0 h 5042888"/>
              <a:gd name="connsiteX1" fmla="*/ 8262716 w 12084422"/>
              <a:gd name="connsiteY1" fmla="*/ 4354927 h 5042888"/>
              <a:gd name="connsiteX2" fmla="*/ 4609814 w 12084422"/>
              <a:gd name="connsiteY2" fmla="*/ 4862961 h 5042888"/>
              <a:gd name="connsiteX3" fmla="*/ 44923 w 12084422"/>
              <a:gd name="connsiteY3" fmla="*/ 880745 h 5042888"/>
              <a:gd name="connsiteX4" fmla="*/ 11862107 w 12084422"/>
              <a:gd name="connsiteY4" fmla="*/ 0 h 5042888"/>
              <a:gd name="connsiteX0" fmla="*/ 11862107 w 12084422"/>
              <a:gd name="connsiteY0" fmla="*/ 0 h 4911508"/>
              <a:gd name="connsiteX1" fmla="*/ 8262716 w 12084422"/>
              <a:gd name="connsiteY1" fmla="*/ 4354927 h 4911508"/>
              <a:gd name="connsiteX2" fmla="*/ 4609814 w 12084422"/>
              <a:gd name="connsiteY2" fmla="*/ 4862961 h 4911508"/>
              <a:gd name="connsiteX3" fmla="*/ 44923 w 12084422"/>
              <a:gd name="connsiteY3" fmla="*/ 880745 h 4911508"/>
              <a:gd name="connsiteX4" fmla="*/ 11862107 w 12084422"/>
              <a:gd name="connsiteY4" fmla="*/ 0 h 4911508"/>
              <a:gd name="connsiteX0" fmla="*/ 11862107 w 12084422"/>
              <a:gd name="connsiteY0" fmla="*/ 0 h 4911508"/>
              <a:gd name="connsiteX1" fmla="*/ 8262716 w 12084422"/>
              <a:gd name="connsiteY1" fmla="*/ 4354927 h 4911508"/>
              <a:gd name="connsiteX2" fmla="*/ 4609814 w 12084422"/>
              <a:gd name="connsiteY2" fmla="*/ 4862961 h 4911508"/>
              <a:gd name="connsiteX3" fmla="*/ 44923 w 12084422"/>
              <a:gd name="connsiteY3" fmla="*/ 880745 h 4911508"/>
              <a:gd name="connsiteX4" fmla="*/ 11862107 w 12084422"/>
              <a:gd name="connsiteY4" fmla="*/ 0 h 4911508"/>
              <a:gd name="connsiteX0" fmla="*/ 11862107 w 12198970"/>
              <a:gd name="connsiteY0" fmla="*/ 0 h 4862961"/>
              <a:gd name="connsiteX1" fmla="*/ 9786716 w 12198970"/>
              <a:gd name="connsiteY1" fmla="*/ 3846927 h 4862961"/>
              <a:gd name="connsiteX2" fmla="*/ 4609814 w 12198970"/>
              <a:gd name="connsiteY2" fmla="*/ 4862961 h 4862961"/>
              <a:gd name="connsiteX3" fmla="*/ 44923 w 12198970"/>
              <a:gd name="connsiteY3" fmla="*/ 880745 h 4862961"/>
              <a:gd name="connsiteX4" fmla="*/ 11862107 w 12198970"/>
              <a:gd name="connsiteY4" fmla="*/ 0 h 4862961"/>
              <a:gd name="connsiteX0" fmla="*/ 12166907 w 12477103"/>
              <a:gd name="connsiteY0" fmla="*/ 50588 h 3982216"/>
              <a:gd name="connsiteX1" fmla="*/ 9786716 w 12477103"/>
              <a:gd name="connsiteY1" fmla="*/ 2966182 h 3982216"/>
              <a:gd name="connsiteX2" fmla="*/ 4609814 w 12477103"/>
              <a:gd name="connsiteY2" fmla="*/ 3982216 h 3982216"/>
              <a:gd name="connsiteX3" fmla="*/ 44923 w 12477103"/>
              <a:gd name="connsiteY3" fmla="*/ 0 h 3982216"/>
              <a:gd name="connsiteX4" fmla="*/ 12166907 w 12477103"/>
              <a:gd name="connsiteY4" fmla="*/ 50588 h 3982216"/>
              <a:gd name="connsiteX0" fmla="*/ 12166907 w 12216911"/>
              <a:gd name="connsiteY0" fmla="*/ 50588 h 3982216"/>
              <a:gd name="connsiteX1" fmla="*/ 9786716 w 12216911"/>
              <a:gd name="connsiteY1" fmla="*/ 2966182 h 3982216"/>
              <a:gd name="connsiteX2" fmla="*/ 4609814 w 12216911"/>
              <a:gd name="connsiteY2" fmla="*/ 3982216 h 3982216"/>
              <a:gd name="connsiteX3" fmla="*/ 44923 w 12216911"/>
              <a:gd name="connsiteY3" fmla="*/ 0 h 3982216"/>
              <a:gd name="connsiteX4" fmla="*/ 12166907 w 12216911"/>
              <a:gd name="connsiteY4" fmla="*/ 50588 h 3982216"/>
              <a:gd name="connsiteX0" fmla="*/ 12166907 w 12169781"/>
              <a:gd name="connsiteY0" fmla="*/ 50588 h 3982216"/>
              <a:gd name="connsiteX1" fmla="*/ 9786716 w 12169781"/>
              <a:gd name="connsiteY1" fmla="*/ 2966182 h 3982216"/>
              <a:gd name="connsiteX2" fmla="*/ 4609814 w 12169781"/>
              <a:gd name="connsiteY2" fmla="*/ 3982216 h 3982216"/>
              <a:gd name="connsiteX3" fmla="*/ 44923 w 12169781"/>
              <a:gd name="connsiteY3" fmla="*/ 0 h 3982216"/>
              <a:gd name="connsiteX4" fmla="*/ 12166907 w 12169781"/>
              <a:gd name="connsiteY4" fmla="*/ 50588 h 3982216"/>
              <a:gd name="connsiteX0" fmla="*/ 12217707 w 12220487"/>
              <a:gd name="connsiteY0" fmla="*/ 16721 h 3982216"/>
              <a:gd name="connsiteX1" fmla="*/ 9786716 w 12220487"/>
              <a:gd name="connsiteY1" fmla="*/ 2966182 h 3982216"/>
              <a:gd name="connsiteX2" fmla="*/ 4609814 w 12220487"/>
              <a:gd name="connsiteY2" fmla="*/ 3982216 h 3982216"/>
              <a:gd name="connsiteX3" fmla="*/ 44923 w 12220487"/>
              <a:gd name="connsiteY3" fmla="*/ 0 h 3982216"/>
              <a:gd name="connsiteX4" fmla="*/ 12217707 w 12220487"/>
              <a:gd name="connsiteY4" fmla="*/ 16721 h 3982216"/>
              <a:gd name="connsiteX0" fmla="*/ 12174102 w 12176882"/>
              <a:gd name="connsiteY0" fmla="*/ 16721 h 3982216"/>
              <a:gd name="connsiteX1" fmla="*/ 9743111 w 12176882"/>
              <a:gd name="connsiteY1" fmla="*/ 2966182 h 3982216"/>
              <a:gd name="connsiteX2" fmla="*/ 4566209 w 12176882"/>
              <a:gd name="connsiteY2" fmla="*/ 3982216 h 3982216"/>
              <a:gd name="connsiteX3" fmla="*/ 1318 w 12176882"/>
              <a:gd name="connsiteY3" fmla="*/ 0 h 3982216"/>
              <a:gd name="connsiteX4" fmla="*/ 12174102 w 12176882"/>
              <a:gd name="connsiteY4" fmla="*/ 16721 h 3982216"/>
              <a:gd name="connsiteX0" fmla="*/ 13606014 w 13612477"/>
              <a:gd name="connsiteY0" fmla="*/ 16721 h 3150828"/>
              <a:gd name="connsiteX1" fmla="*/ 11175023 w 13612477"/>
              <a:gd name="connsiteY1" fmla="*/ 2966182 h 3150828"/>
              <a:gd name="connsiteX2" fmla="*/ 1392254 w 13612477"/>
              <a:gd name="connsiteY2" fmla="*/ 2864616 h 3150828"/>
              <a:gd name="connsiteX3" fmla="*/ 1433230 w 13612477"/>
              <a:gd name="connsiteY3" fmla="*/ 0 h 3150828"/>
              <a:gd name="connsiteX4" fmla="*/ 13606014 w 13612477"/>
              <a:gd name="connsiteY4" fmla="*/ 16721 h 3150828"/>
              <a:gd name="connsiteX0" fmla="*/ 12213760 w 12220223"/>
              <a:gd name="connsiteY0" fmla="*/ 16721 h 3150828"/>
              <a:gd name="connsiteX1" fmla="*/ 9782769 w 12220223"/>
              <a:gd name="connsiteY1" fmla="*/ 2966182 h 3150828"/>
              <a:gd name="connsiteX2" fmla="*/ 0 w 12220223"/>
              <a:gd name="connsiteY2" fmla="*/ 2864616 h 3150828"/>
              <a:gd name="connsiteX3" fmla="*/ 40976 w 12220223"/>
              <a:gd name="connsiteY3" fmla="*/ 0 h 3150828"/>
              <a:gd name="connsiteX4" fmla="*/ 12213760 w 12220223"/>
              <a:gd name="connsiteY4" fmla="*/ 16721 h 3150828"/>
              <a:gd name="connsiteX0" fmla="*/ 12213760 w 12220223"/>
              <a:gd name="connsiteY0" fmla="*/ 16721 h 3264501"/>
              <a:gd name="connsiteX1" fmla="*/ 9782769 w 12220223"/>
              <a:gd name="connsiteY1" fmla="*/ 2966182 h 3264501"/>
              <a:gd name="connsiteX2" fmla="*/ 0 w 12220223"/>
              <a:gd name="connsiteY2" fmla="*/ 2864616 h 3264501"/>
              <a:gd name="connsiteX3" fmla="*/ 40976 w 12220223"/>
              <a:gd name="connsiteY3" fmla="*/ 0 h 3264501"/>
              <a:gd name="connsiteX4" fmla="*/ 12213760 w 12220223"/>
              <a:gd name="connsiteY4" fmla="*/ 16721 h 3264501"/>
              <a:gd name="connsiteX0" fmla="*/ 12213760 w 12220223"/>
              <a:gd name="connsiteY0" fmla="*/ 16721 h 3264501"/>
              <a:gd name="connsiteX1" fmla="*/ 9782769 w 12220223"/>
              <a:gd name="connsiteY1" fmla="*/ 2966182 h 3264501"/>
              <a:gd name="connsiteX2" fmla="*/ 0 w 12220223"/>
              <a:gd name="connsiteY2" fmla="*/ 2864616 h 3264501"/>
              <a:gd name="connsiteX3" fmla="*/ 40976 w 12220223"/>
              <a:gd name="connsiteY3" fmla="*/ 0 h 3264501"/>
              <a:gd name="connsiteX4" fmla="*/ 12213760 w 12220223"/>
              <a:gd name="connsiteY4" fmla="*/ 16721 h 3264501"/>
              <a:gd name="connsiteX0" fmla="*/ 12213760 w 12220223"/>
              <a:gd name="connsiteY0" fmla="*/ 16721 h 3042558"/>
              <a:gd name="connsiteX1" fmla="*/ 9782769 w 12220223"/>
              <a:gd name="connsiteY1" fmla="*/ 2966182 h 3042558"/>
              <a:gd name="connsiteX2" fmla="*/ 0 w 12220223"/>
              <a:gd name="connsiteY2" fmla="*/ 2017950 h 3042558"/>
              <a:gd name="connsiteX3" fmla="*/ 40976 w 12220223"/>
              <a:gd name="connsiteY3" fmla="*/ 0 h 3042558"/>
              <a:gd name="connsiteX4" fmla="*/ 12213760 w 12220223"/>
              <a:gd name="connsiteY4" fmla="*/ 16721 h 3042558"/>
              <a:gd name="connsiteX0" fmla="*/ 12213760 w 12220223"/>
              <a:gd name="connsiteY0" fmla="*/ 16721 h 3299262"/>
              <a:gd name="connsiteX1" fmla="*/ 9782769 w 12220223"/>
              <a:gd name="connsiteY1" fmla="*/ 2966182 h 3299262"/>
              <a:gd name="connsiteX2" fmla="*/ 0 w 12220223"/>
              <a:gd name="connsiteY2" fmla="*/ 2017950 h 3299262"/>
              <a:gd name="connsiteX3" fmla="*/ 40976 w 12220223"/>
              <a:gd name="connsiteY3" fmla="*/ 0 h 3299262"/>
              <a:gd name="connsiteX4" fmla="*/ 12213760 w 12220223"/>
              <a:gd name="connsiteY4" fmla="*/ 16721 h 3299262"/>
              <a:gd name="connsiteX0" fmla="*/ 12196152 w 12202574"/>
              <a:gd name="connsiteY0" fmla="*/ 16721 h 3303894"/>
              <a:gd name="connsiteX1" fmla="*/ 9765161 w 12202574"/>
              <a:gd name="connsiteY1" fmla="*/ 2966182 h 3303894"/>
              <a:gd name="connsiteX2" fmla="*/ 6081 w 12202574"/>
              <a:gd name="connsiteY2" fmla="*/ 2027425 h 3303894"/>
              <a:gd name="connsiteX3" fmla="*/ 23368 w 12202574"/>
              <a:gd name="connsiteY3" fmla="*/ 0 h 3303894"/>
              <a:gd name="connsiteX4" fmla="*/ 12196152 w 12202574"/>
              <a:gd name="connsiteY4" fmla="*/ 16721 h 3303894"/>
              <a:gd name="connsiteX0" fmla="*/ 12196152 w 12202574"/>
              <a:gd name="connsiteY0" fmla="*/ 54624 h 3341797"/>
              <a:gd name="connsiteX1" fmla="*/ 9765161 w 12202574"/>
              <a:gd name="connsiteY1" fmla="*/ 3004085 h 3341797"/>
              <a:gd name="connsiteX2" fmla="*/ 6081 w 12202574"/>
              <a:gd name="connsiteY2" fmla="*/ 2065328 h 3341797"/>
              <a:gd name="connsiteX3" fmla="*/ 23368 w 12202574"/>
              <a:gd name="connsiteY3" fmla="*/ 0 h 3341797"/>
              <a:gd name="connsiteX4" fmla="*/ 12196152 w 12202574"/>
              <a:gd name="connsiteY4" fmla="*/ 54624 h 3341797"/>
              <a:gd name="connsiteX0" fmla="*/ 12203265 w 12209687"/>
              <a:gd name="connsiteY0" fmla="*/ 0 h 3287173"/>
              <a:gd name="connsiteX1" fmla="*/ 9772274 w 12209687"/>
              <a:gd name="connsiteY1" fmla="*/ 2949461 h 3287173"/>
              <a:gd name="connsiteX2" fmla="*/ 13194 w 12209687"/>
              <a:gd name="connsiteY2" fmla="*/ 2010704 h 3287173"/>
              <a:gd name="connsiteX3" fmla="*/ 21005 w 12209687"/>
              <a:gd name="connsiteY3" fmla="*/ 2230 h 3287173"/>
              <a:gd name="connsiteX4" fmla="*/ 12203265 w 12209687"/>
              <a:gd name="connsiteY4" fmla="*/ 0 h 3287173"/>
              <a:gd name="connsiteX0" fmla="*/ 12190071 w 12196493"/>
              <a:gd name="connsiteY0" fmla="*/ 0 h 3287173"/>
              <a:gd name="connsiteX1" fmla="*/ 9759080 w 12196493"/>
              <a:gd name="connsiteY1" fmla="*/ 2949461 h 3287173"/>
              <a:gd name="connsiteX2" fmla="*/ 0 w 12196493"/>
              <a:gd name="connsiteY2" fmla="*/ 2010704 h 3287173"/>
              <a:gd name="connsiteX3" fmla="*/ 7811 w 12196493"/>
              <a:gd name="connsiteY3" fmla="*/ 2230 h 3287173"/>
              <a:gd name="connsiteX4" fmla="*/ 12190071 w 12196493"/>
              <a:gd name="connsiteY4" fmla="*/ 0 h 3287173"/>
              <a:gd name="connsiteX0" fmla="*/ 12190071 w 12196493"/>
              <a:gd name="connsiteY0" fmla="*/ 0 h 3287173"/>
              <a:gd name="connsiteX1" fmla="*/ 9759080 w 12196493"/>
              <a:gd name="connsiteY1" fmla="*/ 2949461 h 3287173"/>
              <a:gd name="connsiteX2" fmla="*/ 0 w 12196493"/>
              <a:gd name="connsiteY2" fmla="*/ 2010704 h 3287173"/>
              <a:gd name="connsiteX3" fmla="*/ 7811 w 12196493"/>
              <a:gd name="connsiteY3" fmla="*/ 2230 h 3287173"/>
              <a:gd name="connsiteX4" fmla="*/ 12190071 w 12196493"/>
              <a:gd name="connsiteY4" fmla="*/ 0 h 3287173"/>
              <a:gd name="connsiteX0" fmla="*/ 12190071 w 12196493"/>
              <a:gd name="connsiteY0" fmla="*/ 0 h 3287173"/>
              <a:gd name="connsiteX1" fmla="*/ 9759080 w 12196493"/>
              <a:gd name="connsiteY1" fmla="*/ 2949461 h 3287173"/>
              <a:gd name="connsiteX2" fmla="*/ 0 w 12196493"/>
              <a:gd name="connsiteY2" fmla="*/ 2010704 h 3287173"/>
              <a:gd name="connsiteX3" fmla="*/ 7811 w 12196493"/>
              <a:gd name="connsiteY3" fmla="*/ 2230 h 3287173"/>
              <a:gd name="connsiteX4" fmla="*/ 12190071 w 12196493"/>
              <a:gd name="connsiteY4" fmla="*/ 0 h 3287173"/>
              <a:gd name="connsiteX0" fmla="*/ 12190071 w 12196493"/>
              <a:gd name="connsiteY0" fmla="*/ 0 h 3287173"/>
              <a:gd name="connsiteX1" fmla="*/ 9759080 w 12196493"/>
              <a:gd name="connsiteY1" fmla="*/ 2949461 h 3287173"/>
              <a:gd name="connsiteX2" fmla="*/ 0 w 12196493"/>
              <a:gd name="connsiteY2" fmla="*/ 2010704 h 3287173"/>
              <a:gd name="connsiteX3" fmla="*/ 7811 w 12196493"/>
              <a:gd name="connsiteY3" fmla="*/ 2230 h 3287173"/>
              <a:gd name="connsiteX4" fmla="*/ 12190071 w 12196493"/>
              <a:gd name="connsiteY4" fmla="*/ 0 h 3287173"/>
              <a:gd name="connsiteX0" fmla="*/ 12185333 w 12191746"/>
              <a:gd name="connsiteY0" fmla="*/ 0 h 3287173"/>
              <a:gd name="connsiteX1" fmla="*/ 9754342 w 12191746"/>
              <a:gd name="connsiteY1" fmla="*/ 2949461 h 3287173"/>
              <a:gd name="connsiteX2" fmla="*/ 0 w 12191746"/>
              <a:gd name="connsiteY2" fmla="*/ 2010704 h 3287173"/>
              <a:gd name="connsiteX3" fmla="*/ 3073 w 12191746"/>
              <a:gd name="connsiteY3" fmla="*/ 2230 h 3287173"/>
              <a:gd name="connsiteX4" fmla="*/ 12185333 w 12191746"/>
              <a:gd name="connsiteY4" fmla="*/ 0 h 3287173"/>
              <a:gd name="connsiteX0" fmla="*/ 12187341 w 12193754"/>
              <a:gd name="connsiteY0" fmla="*/ 0 h 3287173"/>
              <a:gd name="connsiteX1" fmla="*/ 9756350 w 12193754"/>
              <a:gd name="connsiteY1" fmla="*/ 2949461 h 3287173"/>
              <a:gd name="connsiteX2" fmla="*/ 2008 w 12193754"/>
              <a:gd name="connsiteY2" fmla="*/ 2010704 h 3287173"/>
              <a:gd name="connsiteX3" fmla="*/ 5081 w 12193754"/>
              <a:gd name="connsiteY3" fmla="*/ 2230 h 3287173"/>
              <a:gd name="connsiteX4" fmla="*/ 12187341 w 12193754"/>
              <a:gd name="connsiteY4" fmla="*/ 0 h 3287173"/>
              <a:gd name="connsiteX0" fmla="*/ 12187341 w 12193754"/>
              <a:gd name="connsiteY0" fmla="*/ 0 h 3287173"/>
              <a:gd name="connsiteX1" fmla="*/ 9756350 w 12193754"/>
              <a:gd name="connsiteY1" fmla="*/ 2949461 h 3287173"/>
              <a:gd name="connsiteX2" fmla="*/ 2008 w 12193754"/>
              <a:gd name="connsiteY2" fmla="*/ 2010704 h 3287173"/>
              <a:gd name="connsiteX3" fmla="*/ 5081 w 12193754"/>
              <a:gd name="connsiteY3" fmla="*/ 2230 h 3287173"/>
              <a:gd name="connsiteX4" fmla="*/ 12187341 w 12193754"/>
              <a:gd name="connsiteY4" fmla="*/ 0 h 3287173"/>
              <a:gd name="connsiteX0" fmla="*/ 12185507 w 12191920"/>
              <a:gd name="connsiteY0" fmla="*/ 0 h 3287173"/>
              <a:gd name="connsiteX1" fmla="*/ 9754516 w 12191920"/>
              <a:gd name="connsiteY1" fmla="*/ 2949461 h 3287173"/>
              <a:gd name="connsiteX2" fmla="*/ 174 w 12191920"/>
              <a:gd name="connsiteY2" fmla="*/ 2010704 h 3287173"/>
              <a:gd name="connsiteX3" fmla="*/ 3247 w 12191920"/>
              <a:gd name="connsiteY3" fmla="*/ 2230 h 3287173"/>
              <a:gd name="connsiteX4" fmla="*/ 12185507 w 12191920"/>
              <a:gd name="connsiteY4" fmla="*/ 0 h 3287173"/>
              <a:gd name="connsiteX0" fmla="*/ 12185507 w 12185770"/>
              <a:gd name="connsiteY0" fmla="*/ 0 h 3287173"/>
              <a:gd name="connsiteX1" fmla="*/ 9754516 w 12185770"/>
              <a:gd name="connsiteY1" fmla="*/ 2949461 h 3287173"/>
              <a:gd name="connsiteX2" fmla="*/ 174 w 12185770"/>
              <a:gd name="connsiteY2" fmla="*/ 2010704 h 3287173"/>
              <a:gd name="connsiteX3" fmla="*/ 3247 w 12185770"/>
              <a:gd name="connsiteY3" fmla="*/ 2230 h 3287173"/>
              <a:gd name="connsiteX4" fmla="*/ 12185507 w 12185770"/>
              <a:gd name="connsiteY4" fmla="*/ 0 h 3287173"/>
              <a:gd name="connsiteX0" fmla="*/ 12190245 w 12190506"/>
              <a:gd name="connsiteY0" fmla="*/ 0 h 3287173"/>
              <a:gd name="connsiteX1" fmla="*/ 9754516 w 12190506"/>
              <a:gd name="connsiteY1" fmla="*/ 2949461 h 3287173"/>
              <a:gd name="connsiteX2" fmla="*/ 174 w 12190506"/>
              <a:gd name="connsiteY2" fmla="*/ 2010704 h 3287173"/>
              <a:gd name="connsiteX3" fmla="*/ 3247 w 12190506"/>
              <a:gd name="connsiteY3" fmla="*/ 2230 h 3287173"/>
              <a:gd name="connsiteX4" fmla="*/ 12190245 w 12190506"/>
              <a:gd name="connsiteY4" fmla="*/ 0 h 32871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0506" h="3287173">
                <a:moveTo>
                  <a:pt x="12190245" y="0"/>
                </a:moveTo>
                <a:cubicBezTo>
                  <a:pt x="12202553" y="1914986"/>
                  <a:pt x="11786194" y="2614344"/>
                  <a:pt x="9754516" y="2949461"/>
                </a:cubicBezTo>
                <a:cubicBezTo>
                  <a:pt x="7722838" y="3284578"/>
                  <a:pt x="3953759" y="3806598"/>
                  <a:pt x="174" y="2010704"/>
                </a:cubicBezTo>
                <a:cubicBezTo>
                  <a:pt x="343" y="646371"/>
                  <a:pt x="-1364" y="873397"/>
                  <a:pt x="3247" y="2230"/>
                </a:cubicBezTo>
                <a:lnTo>
                  <a:pt x="12190245" y="0"/>
                </a:lnTo>
                <a:close/>
              </a:path>
            </a:pathLst>
          </a:custGeom>
        </p:spPr>
        <p:txBody>
          <a:bodyPr/>
          <a:lstStyle>
            <a:lvl1pPr marL="0" indent="0">
              <a:buNone/>
              <a:defRPr/>
            </a:lvl1pPr>
          </a:lstStyle>
          <a:p>
            <a:endParaRPr lang="en-US" dirty="0"/>
          </a:p>
        </p:txBody>
      </p:sp>
      <p:sp>
        <p:nvSpPr>
          <p:cNvPr id="2" name="Title 1"/>
          <p:cNvSpPr>
            <a:spLocks noGrp="1"/>
          </p:cNvSpPr>
          <p:nvPr>
            <p:ph type="ctrTitle"/>
          </p:nvPr>
        </p:nvSpPr>
        <p:spPr>
          <a:xfrm>
            <a:off x="-1" y="4667398"/>
            <a:ext cx="7291755" cy="1013505"/>
          </a:xfrm>
        </p:spPr>
        <p:txBody>
          <a:bodyPr anchor="b">
            <a:noAutofit/>
          </a:bodyPr>
          <a:lstStyle>
            <a:lvl1pPr algn="l">
              <a:defRPr sz="4000">
                <a:solidFill>
                  <a:schemeClr val="tx2">
                    <a:lumMod val="75000"/>
                  </a:schemeClr>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 y="5694709"/>
            <a:ext cx="7291755" cy="563165"/>
          </a:xfrm>
        </p:spPr>
        <p:txBody>
          <a:bodyPr/>
          <a:lstStyle>
            <a:lvl1pPr marL="0" indent="0" algn="l">
              <a:buNone/>
              <a:defRPr sz="2400">
                <a:solidFill>
                  <a:schemeClr val="accent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spTree>
    <p:custDataLst>
      <p:tags r:id="rId1"/>
    </p:custDataLst>
    <p:extLst>
      <p:ext uri="{BB962C8B-B14F-4D97-AF65-F5344CB8AC3E}">
        <p14:creationId xmlns:p14="http://schemas.microsoft.com/office/powerpoint/2010/main" val="156330298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Card Factory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solidFill>
                  <a:schemeClr val="accent2"/>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838200" y="1825625"/>
            <a:ext cx="10515600" cy="3891434"/>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a:xfrm>
            <a:off x="838200" y="5878552"/>
            <a:ext cx="2743200" cy="365125"/>
          </a:xfrm>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a:p>
        </p:txBody>
      </p:sp>
      <p:sp>
        <p:nvSpPr>
          <p:cNvPr id="5" name="Footer Placeholder 4"/>
          <p:cNvSpPr>
            <a:spLocks noGrp="1"/>
          </p:cNvSpPr>
          <p:nvPr>
            <p:ph type="ftr" sz="quarter" idx="11"/>
          </p:nvPr>
        </p:nvSpPr>
        <p:spPr>
          <a:xfrm>
            <a:off x="4038600" y="5878552"/>
            <a:ext cx="4114800" cy="365125"/>
          </a:xfrm>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p:cNvSpPr>
            <a:spLocks noGrp="1"/>
          </p:cNvSpPr>
          <p:nvPr>
            <p:ph type="sldNum" sz="quarter" idx="12"/>
          </p:nvPr>
        </p:nvSpPr>
        <p:spPr>
          <a:xfrm>
            <a:off x="8610600" y="5878552"/>
            <a:ext cx="2743200" cy="365125"/>
          </a:xfrm>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303264"/>
            <a:ext cx="12192000" cy="554736"/>
          </a:xfrm>
          <a:prstGeom prst="rect">
            <a:avLst/>
          </a:prstGeom>
        </p:spPr>
      </p:pic>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660" y="0"/>
            <a:ext cx="12192000" cy="469392"/>
          </a:xfrm>
          <a:prstGeom prst="rect">
            <a:avLst/>
          </a:prstGeom>
        </p:spPr>
      </p:pic>
    </p:spTree>
    <p:custDataLst>
      <p:tags r:id="rId1"/>
    </p:custDataLst>
    <p:extLst>
      <p:ext uri="{BB962C8B-B14F-4D97-AF65-F5344CB8AC3E}">
        <p14:creationId xmlns:p14="http://schemas.microsoft.com/office/powerpoint/2010/main" val="41523020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ard Factory Title Slide">
    <p:spTree>
      <p:nvGrpSpPr>
        <p:cNvPr id="1" name=""/>
        <p:cNvGrpSpPr/>
        <p:nvPr/>
      </p:nvGrpSpPr>
      <p:grpSpPr>
        <a:xfrm>
          <a:off x="0" y="0"/>
          <a:ext cx="0" cy="0"/>
          <a:chOff x="0" y="0"/>
          <a:chExt cx="0" cy="0"/>
        </a:xfrm>
      </p:grpSpPr>
      <p:sp>
        <p:nvSpPr>
          <p:cNvPr id="9" name="Picture Placeholder 33">
            <a:extLst>
              <a:ext uri="{FF2B5EF4-FFF2-40B4-BE49-F238E27FC236}">
                <a16:creationId xmlns:a16="http://schemas.microsoft.com/office/drawing/2014/main" id="{7A74CC92-A9E0-2B40-9F3F-A9BC76F93416}"/>
              </a:ext>
            </a:extLst>
          </p:cNvPr>
          <p:cNvSpPr>
            <a:spLocks noGrp="1"/>
          </p:cNvSpPr>
          <p:nvPr>
            <p:ph type="pic" sz="quarter" idx="13"/>
          </p:nvPr>
        </p:nvSpPr>
        <p:spPr>
          <a:xfrm>
            <a:off x="4787060" y="0"/>
            <a:ext cx="7404941" cy="6858000"/>
          </a:xfrm>
          <a:custGeom>
            <a:avLst/>
            <a:gdLst>
              <a:gd name="connsiteX0" fmla="*/ 3263174 w 7404941"/>
              <a:gd name="connsiteY0" fmla="*/ 0 h 6858000"/>
              <a:gd name="connsiteX1" fmla="*/ 7404941 w 7404941"/>
              <a:gd name="connsiteY1" fmla="*/ 0 h 6858000"/>
              <a:gd name="connsiteX2" fmla="*/ 7404941 w 7404941"/>
              <a:gd name="connsiteY2" fmla="*/ 4277542 h 6858000"/>
              <a:gd name="connsiteX3" fmla="*/ 4194661 w 7404941"/>
              <a:gd name="connsiteY3" fmla="*/ 4755982 h 6858000"/>
              <a:gd name="connsiteX4" fmla="*/ 4342690 w 7404941"/>
              <a:gd name="connsiteY4" fmla="*/ 6737238 h 6858000"/>
              <a:gd name="connsiteX5" fmla="*/ 4372879 w 7404941"/>
              <a:gd name="connsiteY5" fmla="*/ 6858000 h 6858000"/>
              <a:gd name="connsiteX6" fmla="*/ 0 w 7404941"/>
              <a:gd name="connsiteY6" fmla="*/ 6858000 h 6858000"/>
              <a:gd name="connsiteX7" fmla="*/ 9107 w 7404941"/>
              <a:gd name="connsiteY7" fmla="*/ 6634247 h 6858000"/>
              <a:gd name="connsiteX8" fmla="*/ 2146877 w 7404941"/>
              <a:gd name="connsiteY8" fmla="*/ 1155560 h 6858000"/>
              <a:gd name="connsiteX9" fmla="*/ 3148040 w 7404941"/>
              <a:gd name="connsiteY9" fmla="*/ 95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04941" h="6858000">
                <a:moveTo>
                  <a:pt x="3263174" y="0"/>
                </a:moveTo>
                <a:lnTo>
                  <a:pt x="7404941" y="0"/>
                </a:lnTo>
                <a:lnTo>
                  <a:pt x="7404941" y="4277542"/>
                </a:lnTo>
                <a:lnTo>
                  <a:pt x="4194661" y="4755982"/>
                </a:lnTo>
                <a:cubicBezTo>
                  <a:pt x="4141144" y="5408448"/>
                  <a:pt x="4192137" y="6069787"/>
                  <a:pt x="4342690" y="6737238"/>
                </a:cubicBezTo>
                <a:lnTo>
                  <a:pt x="4372879" y="6858000"/>
                </a:lnTo>
                <a:lnTo>
                  <a:pt x="0" y="6858000"/>
                </a:lnTo>
                <a:lnTo>
                  <a:pt x="9107" y="6634247"/>
                </a:lnTo>
                <a:cubicBezTo>
                  <a:pt x="140650" y="4668788"/>
                  <a:pt x="835948" y="2825809"/>
                  <a:pt x="2146877" y="1155560"/>
                </a:cubicBezTo>
                <a:cubicBezTo>
                  <a:pt x="2454852" y="762080"/>
                  <a:pt x="2789093" y="409075"/>
                  <a:pt x="3148040" y="95704"/>
                </a:cubicBezTo>
                <a:close/>
              </a:path>
            </a:pathLst>
          </a:custGeom>
          <a:pattFill prst="dkUpDiag">
            <a:fgClr>
              <a:schemeClr val="accent1"/>
            </a:fgClr>
            <a:bgClr>
              <a:schemeClr val="bg1"/>
            </a:bgClr>
          </a:pattFill>
        </p:spPr>
        <p:txBody>
          <a:bodyPr wrap="square">
            <a:noAutofit/>
          </a:bodyPr>
          <a:lstStyle/>
          <a:p>
            <a:endParaRPr lang="en-GB" dirty="0"/>
          </a:p>
        </p:txBody>
      </p:sp>
      <p:pic>
        <p:nvPicPr>
          <p:cNvPr id="12" name="Graphic 11">
            <a:extLst>
              <a:ext uri="{FF2B5EF4-FFF2-40B4-BE49-F238E27FC236}">
                <a16:creationId xmlns:a16="http://schemas.microsoft.com/office/drawing/2014/main" id="{7F82627F-96B4-F348-B311-D44DE765B352}"/>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9784080" y="5779237"/>
            <a:ext cx="1869758" cy="389267"/>
          </a:xfrm>
          <a:prstGeom prst="rect">
            <a:avLst/>
          </a:prstGeom>
        </p:spPr>
      </p:pic>
      <p:sp>
        <p:nvSpPr>
          <p:cNvPr id="13" name="TextBox 12">
            <a:extLst>
              <a:ext uri="{FF2B5EF4-FFF2-40B4-BE49-F238E27FC236}">
                <a16:creationId xmlns:a16="http://schemas.microsoft.com/office/drawing/2014/main" id="{395C3E26-DD66-3140-A181-EC83FAC8A8DA}"/>
              </a:ext>
            </a:extLst>
          </p:cNvPr>
          <p:cNvSpPr txBox="1"/>
          <p:nvPr userDrawn="1"/>
        </p:nvSpPr>
        <p:spPr>
          <a:xfrm>
            <a:off x="9779989" y="6143910"/>
            <a:ext cx="1895327" cy="215444"/>
          </a:xfrm>
          <a:prstGeom prst="rect">
            <a:avLst/>
          </a:prstGeom>
          <a:noFill/>
        </p:spPr>
        <p:txBody>
          <a:bodyPr wrap="none" lIns="0" tIns="0" rIns="0" bIns="0" rtlCol="0">
            <a:spAutoFit/>
          </a:bodyPr>
          <a:lstStyle/>
          <a:p>
            <a:r>
              <a:rPr lang="en-GB" sz="1400" b="1" i="1" spc="10" dirty="0">
                <a:solidFill>
                  <a:schemeClr val="tx2"/>
                </a:solidFill>
                <a:latin typeface="+mj-lt"/>
              </a:rPr>
              <a:t>Celebrate life’s moments</a:t>
            </a:r>
          </a:p>
        </p:txBody>
      </p:sp>
      <p:sp>
        <p:nvSpPr>
          <p:cNvPr id="14" name="Title 1">
            <a:extLst>
              <a:ext uri="{FF2B5EF4-FFF2-40B4-BE49-F238E27FC236}">
                <a16:creationId xmlns:a16="http://schemas.microsoft.com/office/drawing/2014/main" id="{0A4A9BC5-31E6-8342-AB68-F72603BCD6DE}"/>
              </a:ext>
            </a:extLst>
          </p:cNvPr>
          <p:cNvSpPr txBox="1">
            <a:spLocks/>
          </p:cNvSpPr>
          <p:nvPr userDrawn="1"/>
        </p:nvSpPr>
        <p:spPr>
          <a:xfrm>
            <a:off x="526448" y="2967918"/>
            <a:ext cx="4412708" cy="107294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600" b="1" i="1" kern="1200">
                <a:solidFill>
                  <a:schemeClr val="bg1"/>
                </a:solidFill>
                <a:latin typeface="+mj-lt"/>
                <a:ea typeface="+mj-ea"/>
                <a:cs typeface="+mj-cs"/>
              </a:defRPr>
            </a:lvl1pPr>
          </a:lstStyle>
          <a:p>
            <a:r>
              <a:rPr lang="en-US" sz="4000" dirty="0">
                <a:solidFill>
                  <a:schemeClr val="accent2"/>
                </a:solidFill>
              </a:rPr>
              <a:t>Click to edit Master title style</a:t>
            </a:r>
            <a:endParaRPr lang="en-GB" sz="4000" dirty="0">
              <a:solidFill>
                <a:schemeClr val="accent2"/>
              </a:solidFill>
            </a:endParaRPr>
          </a:p>
        </p:txBody>
      </p:sp>
      <p:sp>
        <p:nvSpPr>
          <p:cNvPr id="15" name="Subtitle 2">
            <a:extLst>
              <a:ext uri="{FF2B5EF4-FFF2-40B4-BE49-F238E27FC236}">
                <a16:creationId xmlns:a16="http://schemas.microsoft.com/office/drawing/2014/main" id="{8C4C0754-15ED-2F47-806C-925C07A2440E}"/>
              </a:ext>
            </a:extLst>
          </p:cNvPr>
          <p:cNvSpPr txBox="1">
            <a:spLocks/>
          </p:cNvSpPr>
          <p:nvPr userDrawn="1"/>
        </p:nvSpPr>
        <p:spPr>
          <a:xfrm>
            <a:off x="526448" y="4141280"/>
            <a:ext cx="4245791" cy="122944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0" i="0" kern="1200">
                <a:solidFill>
                  <a:schemeClr val="bg1"/>
                </a:solidFill>
                <a:latin typeface="+mn-lt"/>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400" dirty="0">
                <a:solidFill>
                  <a:schemeClr val="tx2"/>
                </a:solidFill>
              </a:rPr>
              <a:t>Click to edit Master subtitle style</a:t>
            </a:r>
            <a:endParaRPr lang="en-GB" sz="2400" dirty="0">
              <a:solidFill>
                <a:schemeClr val="tx2"/>
              </a:solidFill>
            </a:endParaRPr>
          </a:p>
        </p:txBody>
      </p:sp>
    </p:spTree>
    <p:custDataLst>
      <p:tags r:id="rId1"/>
    </p:custDataLst>
    <p:extLst>
      <p:ext uri="{BB962C8B-B14F-4D97-AF65-F5344CB8AC3E}">
        <p14:creationId xmlns:p14="http://schemas.microsoft.com/office/powerpoint/2010/main" val="408967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Card Factory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4005855"/>
            <a:ext cx="10515600" cy="1424123"/>
          </a:xfrm>
        </p:spPr>
        <p:txBody>
          <a:bodyPr anchor="b">
            <a:normAutofit/>
          </a:bodyPr>
          <a:lstStyle>
            <a:lvl1pPr>
              <a:defRPr sz="4000">
                <a:solidFill>
                  <a:schemeClr val="accent2"/>
                </a:solidFill>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831850" y="5456967"/>
            <a:ext cx="10515600" cy="793982"/>
          </a:xfrm>
        </p:spPr>
        <p:txBody>
          <a:bodyPr>
            <a:normAutofit/>
          </a:bodyPr>
          <a:lstStyle>
            <a:lvl1pPr marL="0" indent="0">
              <a:buNone/>
              <a:defRPr sz="2400">
                <a:solidFill>
                  <a:schemeClr val="accent1">
                    <a:lumMod val="50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sp>
        <p:nvSpPr>
          <p:cNvPr id="7" name="Rectangle 14"/>
          <p:cNvSpPr/>
          <p:nvPr userDrawn="1"/>
        </p:nvSpPr>
        <p:spPr>
          <a:xfrm>
            <a:off x="-279402" y="2013663"/>
            <a:ext cx="12703703" cy="2891576"/>
          </a:xfrm>
          <a:custGeom>
            <a:avLst/>
            <a:gdLst>
              <a:gd name="connsiteX0" fmla="*/ 0 w 12192000"/>
              <a:gd name="connsiteY0" fmla="*/ 0 h 1692475"/>
              <a:gd name="connsiteX1" fmla="*/ 12192000 w 12192000"/>
              <a:gd name="connsiteY1" fmla="*/ 0 h 1692475"/>
              <a:gd name="connsiteX2" fmla="*/ 12192000 w 12192000"/>
              <a:gd name="connsiteY2" fmla="*/ 1692475 h 1692475"/>
              <a:gd name="connsiteX3" fmla="*/ 0 w 12192000"/>
              <a:gd name="connsiteY3" fmla="*/ 1692475 h 1692475"/>
              <a:gd name="connsiteX4" fmla="*/ 0 w 12192000"/>
              <a:gd name="connsiteY4" fmla="*/ 0 h 1692475"/>
              <a:gd name="connsiteX0" fmla="*/ 0 w 12192000"/>
              <a:gd name="connsiteY0" fmla="*/ 625642 h 1692475"/>
              <a:gd name="connsiteX1" fmla="*/ 12192000 w 12192000"/>
              <a:gd name="connsiteY1" fmla="*/ 0 h 1692475"/>
              <a:gd name="connsiteX2" fmla="*/ 12192000 w 12192000"/>
              <a:gd name="connsiteY2" fmla="*/ 1692475 h 1692475"/>
              <a:gd name="connsiteX3" fmla="*/ 0 w 12192000"/>
              <a:gd name="connsiteY3" fmla="*/ 1692475 h 1692475"/>
              <a:gd name="connsiteX4" fmla="*/ 0 w 12192000"/>
              <a:gd name="connsiteY4" fmla="*/ 625642 h 1692475"/>
              <a:gd name="connsiteX0" fmla="*/ 0 w 12192000"/>
              <a:gd name="connsiteY0" fmla="*/ 936537 h 2003370"/>
              <a:gd name="connsiteX1" fmla="*/ 12192000 w 12192000"/>
              <a:gd name="connsiteY1" fmla="*/ 310895 h 2003370"/>
              <a:gd name="connsiteX2" fmla="*/ 12192000 w 12192000"/>
              <a:gd name="connsiteY2" fmla="*/ 2003370 h 2003370"/>
              <a:gd name="connsiteX3" fmla="*/ 0 w 12192000"/>
              <a:gd name="connsiteY3" fmla="*/ 2003370 h 2003370"/>
              <a:gd name="connsiteX4" fmla="*/ 0 w 12192000"/>
              <a:gd name="connsiteY4" fmla="*/ 936537 h 2003370"/>
              <a:gd name="connsiteX0" fmla="*/ 0 w 12192000"/>
              <a:gd name="connsiteY0" fmla="*/ 625642 h 1692475"/>
              <a:gd name="connsiteX1" fmla="*/ 12192000 w 12192000"/>
              <a:gd name="connsiteY1" fmla="*/ 0 h 1692475"/>
              <a:gd name="connsiteX2" fmla="*/ 12192000 w 12192000"/>
              <a:gd name="connsiteY2" fmla="*/ 1692475 h 1692475"/>
              <a:gd name="connsiteX3" fmla="*/ 0 w 12192000"/>
              <a:gd name="connsiteY3" fmla="*/ 1692475 h 1692475"/>
              <a:gd name="connsiteX4" fmla="*/ 0 w 12192000"/>
              <a:gd name="connsiteY4" fmla="*/ 625642 h 1692475"/>
              <a:gd name="connsiteX0" fmla="*/ 0 w 12224084"/>
              <a:gd name="connsiteY0" fmla="*/ 625642 h 1692475"/>
              <a:gd name="connsiteX1" fmla="*/ 12192000 w 12224084"/>
              <a:gd name="connsiteY1" fmla="*/ 0 h 1692475"/>
              <a:gd name="connsiteX2" fmla="*/ 12224084 w 12224084"/>
              <a:gd name="connsiteY2" fmla="*/ 745991 h 1692475"/>
              <a:gd name="connsiteX3" fmla="*/ 0 w 12224084"/>
              <a:gd name="connsiteY3" fmla="*/ 1692475 h 1692475"/>
              <a:gd name="connsiteX4" fmla="*/ 0 w 12224084"/>
              <a:gd name="connsiteY4" fmla="*/ 625642 h 1692475"/>
              <a:gd name="connsiteX0" fmla="*/ 0 w 12224084"/>
              <a:gd name="connsiteY0" fmla="*/ 625642 h 1814048"/>
              <a:gd name="connsiteX1" fmla="*/ 12192000 w 12224084"/>
              <a:gd name="connsiteY1" fmla="*/ 0 h 1814048"/>
              <a:gd name="connsiteX2" fmla="*/ 12224084 w 12224084"/>
              <a:gd name="connsiteY2" fmla="*/ 745991 h 1814048"/>
              <a:gd name="connsiteX3" fmla="*/ 0 w 12224084"/>
              <a:gd name="connsiteY3" fmla="*/ 1692475 h 1814048"/>
              <a:gd name="connsiteX4" fmla="*/ 0 w 12224084"/>
              <a:gd name="connsiteY4" fmla="*/ 625642 h 1814048"/>
              <a:gd name="connsiteX0" fmla="*/ 0 w 12224084"/>
              <a:gd name="connsiteY0" fmla="*/ 625642 h 1692475"/>
              <a:gd name="connsiteX1" fmla="*/ 12192000 w 12224084"/>
              <a:gd name="connsiteY1" fmla="*/ 0 h 1692475"/>
              <a:gd name="connsiteX2" fmla="*/ 12224084 w 12224084"/>
              <a:gd name="connsiteY2" fmla="*/ 745991 h 1692475"/>
              <a:gd name="connsiteX3" fmla="*/ 0 w 12224084"/>
              <a:gd name="connsiteY3" fmla="*/ 1692475 h 1692475"/>
              <a:gd name="connsiteX4" fmla="*/ 0 w 12224084"/>
              <a:gd name="connsiteY4" fmla="*/ 625642 h 1692475"/>
              <a:gd name="connsiteX0" fmla="*/ 0 w 12208042"/>
              <a:gd name="connsiteY0" fmla="*/ 625642 h 1692475"/>
              <a:gd name="connsiteX1" fmla="*/ 12192000 w 12208042"/>
              <a:gd name="connsiteY1" fmla="*/ 0 h 1692475"/>
              <a:gd name="connsiteX2" fmla="*/ 12208042 w 12208042"/>
              <a:gd name="connsiteY2" fmla="*/ 457233 h 1692475"/>
              <a:gd name="connsiteX3" fmla="*/ 0 w 12208042"/>
              <a:gd name="connsiteY3" fmla="*/ 1692475 h 1692475"/>
              <a:gd name="connsiteX4" fmla="*/ 0 w 12208042"/>
              <a:gd name="connsiteY4" fmla="*/ 625642 h 1692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08042" h="1692475">
                <a:moveTo>
                  <a:pt x="0" y="625642"/>
                </a:moveTo>
                <a:cubicBezTo>
                  <a:pt x="3646906" y="-1171073"/>
                  <a:pt x="8641348" y="1812758"/>
                  <a:pt x="12192000" y="0"/>
                </a:cubicBezTo>
                <a:lnTo>
                  <a:pt x="12208042" y="457233"/>
                </a:lnTo>
                <a:cubicBezTo>
                  <a:pt x="8630653" y="2344854"/>
                  <a:pt x="4074695" y="-339525"/>
                  <a:pt x="0" y="1692475"/>
                </a:cubicBezTo>
                <a:lnTo>
                  <a:pt x="0" y="625642"/>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rot="21360000">
            <a:off x="-444738" y="2374489"/>
            <a:ext cx="13067253" cy="1432133"/>
          </a:xfrm>
          <a:custGeom>
            <a:avLst/>
            <a:gdLst>
              <a:gd name="connsiteX0" fmla="*/ 0 w 12187238"/>
              <a:gd name="connsiteY0" fmla="*/ 472530 h 586830"/>
              <a:gd name="connsiteX1" fmla="*/ 3157538 w 12187238"/>
              <a:gd name="connsiteY1" fmla="*/ 1042 h 586830"/>
              <a:gd name="connsiteX2" fmla="*/ 7900988 w 12187238"/>
              <a:gd name="connsiteY2" fmla="*/ 586830 h 586830"/>
              <a:gd name="connsiteX3" fmla="*/ 12187238 w 12187238"/>
              <a:gd name="connsiteY3" fmla="*/ 1042 h 586830"/>
              <a:gd name="connsiteX0" fmla="*/ 0 w 12187238"/>
              <a:gd name="connsiteY0" fmla="*/ 472530 h 697967"/>
              <a:gd name="connsiteX1" fmla="*/ 3157538 w 12187238"/>
              <a:gd name="connsiteY1" fmla="*/ 1042 h 697967"/>
              <a:gd name="connsiteX2" fmla="*/ 7900988 w 12187238"/>
              <a:gd name="connsiteY2" fmla="*/ 586830 h 697967"/>
              <a:gd name="connsiteX3" fmla="*/ 12187238 w 12187238"/>
              <a:gd name="connsiteY3" fmla="*/ 1042 h 697967"/>
              <a:gd name="connsiteX0" fmla="*/ 0 w 12187238"/>
              <a:gd name="connsiteY0" fmla="*/ 475981 h 785545"/>
              <a:gd name="connsiteX1" fmla="*/ 3157538 w 12187238"/>
              <a:gd name="connsiteY1" fmla="*/ 4493 h 785545"/>
              <a:gd name="connsiteX2" fmla="*/ 7687621 w 12187238"/>
              <a:gd name="connsiteY2" fmla="*/ 731875 h 785545"/>
              <a:gd name="connsiteX3" fmla="*/ 12187238 w 12187238"/>
              <a:gd name="connsiteY3" fmla="*/ 4493 h 785545"/>
              <a:gd name="connsiteX0" fmla="*/ 0 w 12187238"/>
              <a:gd name="connsiteY0" fmla="*/ 475981 h 833156"/>
              <a:gd name="connsiteX1" fmla="*/ 3157538 w 12187238"/>
              <a:gd name="connsiteY1" fmla="*/ 4493 h 833156"/>
              <a:gd name="connsiteX2" fmla="*/ 7687621 w 12187238"/>
              <a:gd name="connsiteY2" fmla="*/ 731875 h 833156"/>
              <a:gd name="connsiteX3" fmla="*/ 12187238 w 12187238"/>
              <a:gd name="connsiteY3" fmla="*/ 4493 h 833156"/>
              <a:gd name="connsiteX0" fmla="*/ 0 w 12237992"/>
              <a:gd name="connsiteY0" fmla="*/ 749663 h 1007671"/>
              <a:gd name="connsiteX1" fmla="*/ 3157538 w 12237992"/>
              <a:gd name="connsiteY1" fmla="*/ 278175 h 1007671"/>
              <a:gd name="connsiteX2" fmla="*/ 7687621 w 12237992"/>
              <a:gd name="connsiteY2" fmla="*/ 1005557 h 1007671"/>
              <a:gd name="connsiteX3" fmla="*/ 12237992 w 12237992"/>
              <a:gd name="connsiteY3" fmla="*/ 0 h 1007671"/>
              <a:gd name="connsiteX0" fmla="*/ 0 w 12227101"/>
              <a:gd name="connsiteY0" fmla="*/ 593911 h 860505"/>
              <a:gd name="connsiteX1" fmla="*/ 3157538 w 12227101"/>
              <a:gd name="connsiteY1" fmla="*/ 122423 h 860505"/>
              <a:gd name="connsiteX2" fmla="*/ 7687621 w 12227101"/>
              <a:gd name="connsiteY2" fmla="*/ 849805 h 860505"/>
              <a:gd name="connsiteX3" fmla="*/ 12227101 w 12227101"/>
              <a:gd name="connsiteY3" fmla="*/ 0 h 860505"/>
              <a:gd name="connsiteX0" fmla="*/ 0 w 12227101"/>
              <a:gd name="connsiteY0" fmla="*/ 593911 h 850239"/>
              <a:gd name="connsiteX1" fmla="*/ 3157538 w 12227101"/>
              <a:gd name="connsiteY1" fmla="*/ 122423 h 850239"/>
              <a:gd name="connsiteX2" fmla="*/ 7687621 w 12227101"/>
              <a:gd name="connsiteY2" fmla="*/ 849805 h 850239"/>
              <a:gd name="connsiteX3" fmla="*/ 12227101 w 12227101"/>
              <a:gd name="connsiteY3" fmla="*/ 0 h 850239"/>
              <a:gd name="connsiteX0" fmla="*/ 0 w 12221654"/>
              <a:gd name="connsiteY0" fmla="*/ 516034 h 772066"/>
              <a:gd name="connsiteX1" fmla="*/ 3157538 w 12221654"/>
              <a:gd name="connsiteY1" fmla="*/ 44546 h 772066"/>
              <a:gd name="connsiteX2" fmla="*/ 7687621 w 12221654"/>
              <a:gd name="connsiteY2" fmla="*/ 771928 h 772066"/>
              <a:gd name="connsiteX3" fmla="*/ 12221654 w 12221654"/>
              <a:gd name="connsiteY3" fmla="*/ 0 h 772066"/>
              <a:gd name="connsiteX0" fmla="*/ 0 w 12221654"/>
              <a:gd name="connsiteY0" fmla="*/ 516034 h 815833"/>
              <a:gd name="connsiteX1" fmla="*/ 3157538 w 12221654"/>
              <a:gd name="connsiteY1" fmla="*/ 44546 h 815833"/>
              <a:gd name="connsiteX2" fmla="*/ 7687621 w 12221654"/>
              <a:gd name="connsiteY2" fmla="*/ 771928 h 815833"/>
              <a:gd name="connsiteX3" fmla="*/ 12221654 w 12221654"/>
              <a:gd name="connsiteY3" fmla="*/ 0 h 815833"/>
            </a:gdLst>
            <a:ahLst/>
            <a:cxnLst>
              <a:cxn ang="0">
                <a:pos x="connsiteX0" y="connsiteY0"/>
              </a:cxn>
              <a:cxn ang="0">
                <a:pos x="connsiteX1" y="connsiteY1"/>
              </a:cxn>
              <a:cxn ang="0">
                <a:pos x="connsiteX2" y="connsiteY2"/>
              </a:cxn>
              <a:cxn ang="0">
                <a:pos x="connsiteX3" y="connsiteY3"/>
              </a:cxn>
            </a:cxnLst>
            <a:rect l="l" t="t" r="r" b="b"/>
            <a:pathLst>
              <a:path w="12221654" h="815833">
                <a:moveTo>
                  <a:pt x="0" y="516034"/>
                </a:moveTo>
                <a:cubicBezTo>
                  <a:pt x="920353" y="270765"/>
                  <a:pt x="1876268" y="1897"/>
                  <a:pt x="3157538" y="44546"/>
                </a:cubicBezTo>
                <a:cubicBezTo>
                  <a:pt x="4438808" y="87195"/>
                  <a:pt x="6168984" y="669236"/>
                  <a:pt x="7687621" y="771928"/>
                </a:cubicBezTo>
                <a:cubicBezTo>
                  <a:pt x="9206258" y="874620"/>
                  <a:pt x="10933411" y="861822"/>
                  <a:pt x="12221654" y="0"/>
                </a:cubicBezTo>
              </a:path>
            </a:pathLst>
          </a:custGeom>
          <a:noFill/>
          <a:ln w="209550">
            <a:solidFill>
              <a:schemeClr val="accent2">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rot="60000">
            <a:off x="-430230" y="2605303"/>
            <a:ext cx="13012017" cy="1469111"/>
          </a:xfrm>
          <a:custGeom>
            <a:avLst/>
            <a:gdLst>
              <a:gd name="connsiteX0" fmla="*/ 0 w 12187238"/>
              <a:gd name="connsiteY0" fmla="*/ 472530 h 586830"/>
              <a:gd name="connsiteX1" fmla="*/ 3157538 w 12187238"/>
              <a:gd name="connsiteY1" fmla="*/ 1042 h 586830"/>
              <a:gd name="connsiteX2" fmla="*/ 7900988 w 12187238"/>
              <a:gd name="connsiteY2" fmla="*/ 586830 h 586830"/>
              <a:gd name="connsiteX3" fmla="*/ 12187238 w 12187238"/>
              <a:gd name="connsiteY3" fmla="*/ 1042 h 586830"/>
              <a:gd name="connsiteX0" fmla="*/ 0 w 12187238"/>
              <a:gd name="connsiteY0" fmla="*/ 472530 h 627510"/>
              <a:gd name="connsiteX1" fmla="*/ 3157538 w 12187238"/>
              <a:gd name="connsiteY1" fmla="*/ 1042 h 627510"/>
              <a:gd name="connsiteX2" fmla="*/ 7900988 w 12187238"/>
              <a:gd name="connsiteY2" fmla="*/ 586830 h 627510"/>
              <a:gd name="connsiteX3" fmla="*/ 12187238 w 12187238"/>
              <a:gd name="connsiteY3" fmla="*/ 1042 h 627510"/>
              <a:gd name="connsiteX0" fmla="*/ 0 w 12183423"/>
              <a:gd name="connsiteY0" fmla="*/ 690037 h 805922"/>
              <a:gd name="connsiteX1" fmla="*/ 3157538 w 12183423"/>
              <a:gd name="connsiteY1" fmla="*/ 218549 h 805922"/>
              <a:gd name="connsiteX2" fmla="*/ 7900988 w 12183423"/>
              <a:gd name="connsiteY2" fmla="*/ 804337 h 805922"/>
              <a:gd name="connsiteX3" fmla="*/ 12183423 w 12183423"/>
              <a:gd name="connsiteY3" fmla="*/ 0 h 805922"/>
              <a:gd name="connsiteX0" fmla="*/ 0 w 12169992"/>
              <a:gd name="connsiteY0" fmla="*/ 564879 h 687600"/>
              <a:gd name="connsiteX1" fmla="*/ 3157538 w 12169992"/>
              <a:gd name="connsiteY1" fmla="*/ 93391 h 687600"/>
              <a:gd name="connsiteX2" fmla="*/ 7900988 w 12169992"/>
              <a:gd name="connsiteY2" fmla="*/ 679179 h 687600"/>
              <a:gd name="connsiteX3" fmla="*/ 12169992 w 12169992"/>
              <a:gd name="connsiteY3" fmla="*/ 0 h 687600"/>
              <a:gd name="connsiteX0" fmla="*/ 0 w 12169992"/>
              <a:gd name="connsiteY0" fmla="*/ 564879 h 836899"/>
              <a:gd name="connsiteX1" fmla="*/ 3157538 w 12169992"/>
              <a:gd name="connsiteY1" fmla="*/ 93391 h 836899"/>
              <a:gd name="connsiteX2" fmla="*/ 7825660 w 12169992"/>
              <a:gd name="connsiteY2" fmla="*/ 836649 h 836899"/>
              <a:gd name="connsiteX3" fmla="*/ 12169992 w 12169992"/>
              <a:gd name="connsiteY3" fmla="*/ 0 h 836899"/>
            </a:gdLst>
            <a:ahLst/>
            <a:cxnLst>
              <a:cxn ang="0">
                <a:pos x="connsiteX0" y="connsiteY0"/>
              </a:cxn>
              <a:cxn ang="0">
                <a:pos x="connsiteX1" y="connsiteY1"/>
              </a:cxn>
              <a:cxn ang="0">
                <a:pos x="connsiteX2" y="connsiteY2"/>
              </a:cxn>
              <a:cxn ang="0">
                <a:pos x="connsiteX3" y="connsiteY3"/>
              </a:cxn>
            </a:cxnLst>
            <a:rect l="l" t="t" r="r" b="b"/>
            <a:pathLst>
              <a:path w="12169992" h="836899">
                <a:moveTo>
                  <a:pt x="0" y="564879"/>
                </a:moveTo>
                <a:cubicBezTo>
                  <a:pt x="920353" y="319610"/>
                  <a:pt x="1853261" y="48096"/>
                  <a:pt x="3157538" y="93391"/>
                </a:cubicBezTo>
                <a:cubicBezTo>
                  <a:pt x="4461815" y="138686"/>
                  <a:pt x="6323584" y="852214"/>
                  <a:pt x="7825660" y="836649"/>
                </a:cubicBezTo>
                <a:cubicBezTo>
                  <a:pt x="9327736" y="821084"/>
                  <a:pt x="10597870" y="856761"/>
                  <a:pt x="12169992" y="0"/>
                </a:cubicBezTo>
              </a:path>
            </a:pathLst>
          </a:custGeom>
          <a:noFill/>
          <a:ln w="209550">
            <a:solidFill>
              <a:schemeClr val="accent6">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64713202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Card Factory Animated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4005855"/>
            <a:ext cx="10515600" cy="1424123"/>
          </a:xfrm>
        </p:spPr>
        <p:txBody>
          <a:bodyPr anchor="b">
            <a:normAutofit/>
          </a:bodyPr>
          <a:lstStyle>
            <a:lvl1pPr>
              <a:defRPr sz="4000">
                <a:solidFill>
                  <a:schemeClr val="accent2"/>
                </a:solidFill>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831850" y="5456967"/>
            <a:ext cx="10515600" cy="793982"/>
          </a:xfrm>
        </p:spPr>
        <p:txBody>
          <a:bodyPr>
            <a:normAutofit/>
          </a:bodyPr>
          <a:lstStyle>
            <a:lvl1pPr marL="0" indent="0">
              <a:buNone/>
              <a:defRPr sz="2400">
                <a:solidFill>
                  <a:schemeClr val="accent1">
                    <a:lumMod val="50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sp>
        <p:nvSpPr>
          <p:cNvPr id="7" name="Rectangle 14"/>
          <p:cNvSpPr/>
          <p:nvPr userDrawn="1"/>
        </p:nvSpPr>
        <p:spPr>
          <a:xfrm>
            <a:off x="-279402" y="2013663"/>
            <a:ext cx="12703703" cy="2891576"/>
          </a:xfrm>
          <a:custGeom>
            <a:avLst/>
            <a:gdLst>
              <a:gd name="connsiteX0" fmla="*/ 0 w 12192000"/>
              <a:gd name="connsiteY0" fmla="*/ 0 h 1692475"/>
              <a:gd name="connsiteX1" fmla="*/ 12192000 w 12192000"/>
              <a:gd name="connsiteY1" fmla="*/ 0 h 1692475"/>
              <a:gd name="connsiteX2" fmla="*/ 12192000 w 12192000"/>
              <a:gd name="connsiteY2" fmla="*/ 1692475 h 1692475"/>
              <a:gd name="connsiteX3" fmla="*/ 0 w 12192000"/>
              <a:gd name="connsiteY3" fmla="*/ 1692475 h 1692475"/>
              <a:gd name="connsiteX4" fmla="*/ 0 w 12192000"/>
              <a:gd name="connsiteY4" fmla="*/ 0 h 1692475"/>
              <a:gd name="connsiteX0" fmla="*/ 0 w 12192000"/>
              <a:gd name="connsiteY0" fmla="*/ 625642 h 1692475"/>
              <a:gd name="connsiteX1" fmla="*/ 12192000 w 12192000"/>
              <a:gd name="connsiteY1" fmla="*/ 0 h 1692475"/>
              <a:gd name="connsiteX2" fmla="*/ 12192000 w 12192000"/>
              <a:gd name="connsiteY2" fmla="*/ 1692475 h 1692475"/>
              <a:gd name="connsiteX3" fmla="*/ 0 w 12192000"/>
              <a:gd name="connsiteY3" fmla="*/ 1692475 h 1692475"/>
              <a:gd name="connsiteX4" fmla="*/ 0 w 12192000"/>
              <a:gd name="connsiteY4" fmla="*/ 625642 h 1692475"/>
              <a:gd name="connsiteX0" fmla="*/ 0 w 12192000"/>
              <a:gd name="connsiteY0" fmla="*/ 936537 h 2003370"/>
              <a:gd name="connsiteX1" fmla="*/ 12192000 w 12192000"/>
              <a:gd name="connsiteY1" fmla="*/ 310895 h 2003370"/>
              <a:gd name="connsiteX2" fmla="*/ 12192000 w 12192000"/>
              <a:gd name="connsiteY2" fmla="*/ 2003370 h 2003370"/>
              <a:gd name="connsiteX3" fmla="*/ 0 w 12192000"/>
              <a:gd name="connsiteY3" fmla="*/ 2003370 h 2003370"/>
              <a:gd name="connsiteX4" fmla="*/ 0 w 12192000"/>
              <a:gd name="connsiteY4" fmla="*/ 936537 h 2003370"/>
              <a:gd name="connsiteX0" fmla="*/ 0 w 12192000"/>
              <a:gd name="connsiteY0" fmla="*/ 625642 h 1692475"/>
              <a:gd name="connsiteX1" fmla="*/ 12192000 w 12192000"/>
              <a:gd name="connsiteY1" fmla="*/ 0 h 1692475"/>
              <a:gd name="connsiteX2" fmla="*/ 12192000 w 12192000"/>
              <a:gd name="connsiteY2" fmla="*/ 1692475 h 1692475"/>
              <a:gd name="connsiteX3" fmla="*/ 0 w 12192000"/>
              <a:gd name="connsiteY3" fmla="*/ 1692475 h 1692475"/>
              <a:gd name="connsiteX4" fmla="*/ 0 w 12192000"/>
              <a:gd name="connsiteY4" fmla="*/ 625642 h 1692475"/>
              <a:gd name="connsiteX0" fmla="*/ 0 w 12224084"/>
              <a:gd name="connsiteY0" fmla="*/ 625642 h 1692475"/>
              <a:gd name="connsiteX1" fmla="*/ 12192000 w 12224084"/>
              <a:gd name="connsiteY1" fmla="*/ 0 h 1692475"/>
              <a:gd name="connsiteX2" fmla="*/ 12224084 w 12224084"/>
              <a:gd name="connsiteY2" fmla="*/ 745991 h 1692475"/>
              <a:gd name="connsiteX3" fmla="*/ 0 w 12224084"/>
              <a:gd name="connsiteY3" fmla="*/ 1692475 h 1692475"/>
              <a:gd name="connsiteX4" fmla="*/ 0 w 12224084"/>
              <a:gd name="connsiteY4" fmla="*/ 625642 h 1692475"/>
              <a:gd name="connsiteX0" fmla="*/ 0 w 12224084"/>
              <a:gd name="connsiteY0" fmla="*/ 625642 h 1814048"/>
              <a:gd name="connsiteX1" fmla="*/ 12192000 w 12224084"/>
              <a:gd name="connsiteY1" fmla="*/ 0 h 1814048"/>
              <a:gd name="connsiteX2" fmla="*/ 12224084 w 12224084"/>
              <a:gd name="connsiteY2" fmla="*/ 745991 h 1814048"/>
              <a:gd name="connsiteX3" fmla="*/ 0 w 12224084"/>
              <a:gd name="connsiteY3" fmla="*/ 1692475 h 1814048"/>
              <a:gd name="connsiteX4" fmla="*/ 0 w 12224084"/>
              <a:gd name="connsiteY4" fmla="*/ 625642 h 1814048"/>
              <a:gd name="connsiteX0" fmla="*/ 0 w 12224084"/>
              <a:gd name="connsiteY0" fmla="*/ 625642 h 1692475"/>
              <a:gd name="connsiteX1" fmla="*/ 12192000 w 12224084"/>
              <a:gd name="connsiteY1" fmla="*/ 0 h 1692475"/>
              <a:gd name="connsiteX2" fmla="*/ 12224084 w 12224084"/>
              <a:gd name="connsiteY2" fmla="*/ 745991 h 1692475"/>
              <a:gd name="connsiteX3" fmla="*/ 0 w 12224084"/>
              <a:gd name="connsiteY3" fmla="*/ 1692475 h 1692475"/>
              <a:gd name="connsiteX4" fmla="*/ 0 w 12224084"/>
              <a:gd name="connsiteY4" fmla="*/ 625642 h 1692475"/>
              <a:gd name="connsiteX0" fmla="*/ 0 w 12208042"/>
              <a:gd name="connsiteY0" fmla="*/ 625642 h 1692475"/>
              <a:gd name="connsiteX1" fmla="*/ 12192000 w 12208042"/>
              <a:gd name="connsiteY1" fmla="*/ 0 h 1692475"/>
              <a:gd name="connsiteX2" fmla="*/ 12208042 w 12208042"/>
              <a:gd name="connsiteY2" fmla="*/ 457233 h 1692475"/>
              <a:gd name="connsiteX3" fmla="*/ 0 w 12208042"/>
              <a:gd name="connsiteY3" fmla="*/ 1692475 h 1692475"/>
              <a:gd name="connsiteX4" fmla="*/ 0 w 12208042"/>
              <a:gd name="connsiteY4" fmla="*/ 625642 h 1692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08042" h="1692475">
                <a:moveTo>
                  <a:pt x="0" y="625642"/>
                </a:moveTo>
                <a:cubicBezTo>
                  <a:pt x="3646906" y="-1171073"/>
                  <a:pt x="8641348" y="1812758"/>
                  <a:pt x="12192000" y="0"/>
                </a:cubicBezTo>
                <a:lnTo>
                  <a:pt x="12208042" y="457233"/>
                </a:lnTo>
                <a:cubicBezTo>
                  <a:pt x="8630653" y="2344854"/>
                  <a:pt x="4074695" y="-339525"/>
                  <a:pt x="0" y="1692475"/>
                </a:cubicBezTo>
                <a:lnTo>
                  <a:pt x="0" y="625642"/>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rot="21360000">
            <a:off x="-444738" y="2374489"/>
            <a:ext cx="13067253" cy="1432133"/>
          </a:xfrm>
          <a:custGeom>
            <a:avLst/>
            <a:gdLst>
              <a:gd name="connsiteX0" fmla="*/ 0 w 12187238"/>
              <a:gd name="connsiteY0" fmla="*/ 472530 h 586830"/>
              <a:gd name="connsiteX1" fmla="*/ 3157538 w 12187238"/>
              <a:gd name="connsiteY1" fmla="*/ 1042 h 586830"/>
              <a:gd name="connsiteX2" fmla="*/ 7900988 w 12187238"/>
              <a:gd name="connsiteY2" fmla="*/ 586830 h 586830"/>
              <a:gd name="connsiteX3" fmla="*/ 12187238 w 12187238"/>
              <a:gd name="connsiteY3" fmla="*/ 1042 h 586830"/>
              <a:gd name="connsiteX0" fmla="*/ 0 w 12187238"/>
              <a:gd name="connsiteY0" fmla="*/ 472530 h 697967"/>
              <a:gd name="connsiteX1" fmla="*/ 3157538 w 12187238"/>
              <a:gd name="connsiteY1" fmla="*/ 1042 h 697967"/>
              <a:gd name="connsiteX2" fmla="*/ 7900988 w 12187238"/>
              <a:gd name="connsiteY2" fmla="*/ 586830 h 697967"/>
              <a:gd name="connsiteX3" fmla="*/ 12187238 w 12187238"/>
              <a:gd name="connsiteY3" fmla="*/ 1042 h 697967"/>
              <a:gd name="connsiteX0" fmla="*/ 0 w 12187238"/>
              <a:gd name="connsiteY0" fmla="*/ 475981 h 785545"/>
              <a:gd name="connsiteX1" fmla="*/ 3157538 w 12187238"/>
              <a:gd name="connsiteY1" fmla="*/ 4493 h 785545"/>
              <a:gd name="connsiteX2" fmla="*/ 7687621 w 12187238"/>
              <a:gd name="connsiteY2" fmla="*/ 731875 h 785545"/>
              <a:gd name="connsiteX3" fmla="*/ 12187238 w 12187238"/>
              <a:gd name="connsiteY3" fmla="*/ 4493 h 785545"/>
              <a:gd name="connsiteX0" fmla="*/ 0 w 12187238"/>
              <a:gd name="connsiteY0" fmla="*/ 475981 h 833156"/>
              <a:gd name="connsiteX1" fmla="*/ 3157538 w 12187238"/>
              <a:gd name="connsiteY1" fmla="*/ 4493 h 833156"/>
              <a:gd name="connsiteX2" fmla="*/ 7687621 w 12187238"/>
              <a:gd name="connsiteY2" fmla="*/ 731875 h 833156"/>
              <a:gd name="connsiteX3" fmla="*/ 12187238 w 12187238"/>
              <a:gd name="connsiteY3" fmla="*/ 4493 h 833156"/>
              <a:gd name="connsiteX0" fmla="*/ 0 w 12237992"/>
              <a:gd name="connsiteY0" fmla="*/ 749663 h 1007671"/>
              <a:gd name="connsiteX1" fmla="*/ 3157538 w 12237992"/>
              <a:gd name="connsiteY1" fmla="*/ 278175 h 1007671"/>
              <a:gd name="connsiteX2" fmla="*/ 7687621 w 12237992"/>
              <a:gd name="connsiteY2" fmla="*/ 1005557 h 1007671"/>
              <a:gd name="connsiteX3" fmla="*/ 12237992 w 12237992"/>
              <a:gd name="connsiteY3" fmla="*/ 0 h 1007671"/>
              <a:gd name="connsiteX0" fmla="*/ 0 w 12227101"/>
              <a:gd name="connsiteY0" fmla="*/ 593911 h 860505"/>
              <a:gd name="connsiteX1" fmla="*/ 3157538 w 12227101"/>
              <a:gd name="connsiteY1" fmla="*/ 122423 h 860505"/>
              <a:gd name="connsiteX2" fmla="*/ 7687621 w 12227101"/>
              <a:gd name="connsiteY2" fmla="*/ 849805 h 860505"/>
              <a:gd name="connsiteX3" fmla="*/ 12227101 w 12227101"/>
              <a:gd name="connsiteY3" fmla="*/ 0 h 860505"/>
              <a:gd name="connsiteX0" fmla="*/ 0 w 12227101"/>
              <a:gd name="connsiteY0" fmla="*/ 593911 h 850239"/>
              <a:gd name="connsiteX1" fmla="*/ 3157538 w 12227101"/>
              <a:gd name="connsiteY1" fmla="*/ 122423 h 850239"/>
              <a:gd name="connsiteX2" fmla="*/ 7687621 w 12227101"/>
              <a:gd name="connsiteY2" fmla="*/ 849805 h 850239"/>
              <a:gd name="connsiteX3" fmla="*/ 12227101 w 12227101"/>
              <a:gd name="connsiteY3" fmla="*/ 0 h 850239"/>
              <a:gd name="connsiteX0" fmla="*/ 0 w 12221654"/>
              <a:gd name="connsiteY0" fmla="*/ 516034 h 772066"/>
              <a:gd name="connsiteX1" fmla="*/ 3157538 w 12221654"/>
              <a:gd name="connsiteY1" fmla="*/ 44546 h 772066"/>
              <a:gd name="connsiteX2" fmla="*/ 7687621 w 12221654"/>
              <a:gd name="connsiteY2" fmla="*/ 771928 h 772066"/>
              <a:gd name="connsiteX3" fmla="*/ 12221654 w 12221654"/>
              <a:gd name="connsiteY3" fmla="*/ 0 h 772066"/>
              <a:gd name="connsiteX0" fmla="*/ 0 w 12221654"/>
              <a:gd name="connsiteY0" fmla="*/ 516034 h 815833"/>
              <a:gd name="connsiteX1" fmla="*/ 3157538 w 12221654"/>
              <a:gd name="connsiteY1" fmla="*/ 44546 h 815833"/>
              <a:gd name="connsiteX2" fmla="*/ 7687621 w 12221654"/>
              <a:gd name="connsiteY2" fmla="*/ 771928 h 815833"/>
              <a:gd name="connsiteX3" fmla="*/ 12221654 w 12221654"/>
              <a:gd name="connsiteY3" fmla="*/ 0 h 815833"/>
            </a:gdLst>
            <a:ahLst/>
            <a:cxnLst>
              <a:cxn ang="0">
                <a:pos x="connsiteX0" y="connsiteY0"/>
              </a:cxn>
              <a:cxn ang="0">
                <a:pos x="connsiteX1" y="connsiteY1"/>
              </a:cxn>
              <a:cxn ang="0">
                <a:pos x="connsiteX2" y="connsiteY2"/>
              </a:cxn>
              <a:cxn ang="0">
                <a:pos x="connsiteX3" y="connsiteY3"/>
              </a:cxn>
            </a:cxnLst>
            <a:rect l="l" t="t" r="r" b="b"/>
            <a:pathLst>
              <a:path w="12221654" h="815833">
                <a:moveTo>
                  <a:pt x="0" y="516034"/>
                </a:moveTo>
                <a:cubicBezTo>
                  <a:pt x="920353" y="270765"/>
                  <a:pt x="1876268" y="1897"/>
                  <a:pt x="3157538" y="44546"/>
                </a:cubicBezTo>
                <a:cubicBezTo>
                  <a:pt x="4438808" y="87195"/>
                  <a:pt x="6168984" y="669236"/>
                  <a:pt x="7687621" y="771928"/>
                </a:cubicBezTo>
                <a:cubicBezTo>
                  <a:pt x="9206258" y="874620"/>
                  <a:pt x="10933411" y="861822"/>
                  <a:pt x="12221654" y="0"/>
                </a:cubicBezTo>
              </a:path>
            </a:pathLst>
          </a:custGeom>
          <a:noFill/>
          <a:ln w="209550">
            <a:solidFill>
              <a:schemeClr val="accent2">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rot="60000">
            <a:off x="-430230" y="2605303"/>
            <a:ext cx="13012017" cy="1469111"/>
          </a:xfrm>
          <a:custGeom>
            <a:avLst/>
            <a:gdLst>
              <a:gd name="connsiteX0" fmla="*/ 0 w 12187238"/>
              <a:gd name="connsiteY0" fmla="*/ 472530 h 586830"/>
              <a:gd name="connsiteX1" fmla="*/ 3157538 w 12187238"/>
              <a:gd name="connsiteY1" fmla="*/ 1042 h 586830"/>
              <a:gd name="connsiteX2" fmla="*/ 7900988 w 12187238"/>
              <a:gd name="connsiteY2" fmla="*/ 586830 h 586830"/>
              <a:gd name="connsiteX3" fmla="*/ 12187238 w 12187238"/>
              <a:gd name="connsiteY3" fmla="*/ 1042 h 586830"/>
              <a:gd name="connsiteX0" fmla="*/ 0 w 12187238"/>
              <a:gd name="connsiteY0" fmla="*/ 472530 h 627510"/>
              <a:gd name="connsiteX1" fmla="*/ 3157538 w 12187238"/>
              <a:gd name="connsiteY1" fmla="*/ 1042 h 627510"/>
              <a:gd name="connsiteX2" fmla="*/ 7900988 w 12187238"/>
              <a:gd name="connsiteY2" fmla="*/ 586830 h 627510"/>
              <a:gd name="connsiteX3" fmla="*/ 12187238 w 12187238"/>
              <a:gd name="connsiteY3" fmla="*/ 1042 h 627510"/>
              <a:gd name="connsiteX0" fmla="*/ 0 w 12183423"/>
              <a:gd name="connsiteY0" fmla="*/ 690037 h 805922"/>
              <a:gd name="connsiteX1" fmla="*/ 3157538 w 12183423"/>
              <a:gd name="connsiteY1" fmla="*/ 218549 h 805922"/>
              <a:gd name="connsiteX2" fmla="*/ 7900988 w 12183423"/>
              <a:gd name="connsiteY2" fmla="*/ 804337 h 805922"/>
              <a:gd name="connsiteX3" fmla="*/ 12183423 w 12183423"/>
              <a:gd name="connsiteY3" fmla="*/ 0 h 805922"/>
              <a:gd name="connsiteX0" fmla="*/ 0 w 12169992"/>
              <a:gd name="connsiteY0" fmla="*/ 564879 h 687600"/>
              <a:gd name="connsiteX1" fmla="*/ 3157538 w 12169992"/>
              <a:gd name="connsiteY1" fmla="*/ 93391 h 687600"/>
              <a:gd name="connsiteX2" fmla="*/ 7900988 w 12169992"/>
              <a:gd name="connsiteY2" fmla="*/ 679179 h 687600"/>
              <a:gd name="connsiteX3" fmla="*/ 12169992 w 12169992"/>
              <a:gd name="connsiteY3" fmla="*/ 0 h 687600"/>
              <a:gd name="connsiteX0" fmla="*/ 0 w 12169992"/>
              <a:gd name="connsiteY0" fmla="*/ 564879 h 836899"/>
              <a:gd name="connsiteX1" fmla="*/ 3157538 w 12169992"/>
              <a:gd name="connsiteY1" fmla="*/ 93391 h 836899"/>
              <a:gd name="connsiteX2" fmla="*/ 7825660 w 12169992"/>
              <a:gd name="connsiteY2" fmla="*/ 836649 h 836899"/>
              <a:gd name="connsiteX3" fmla="*/ 12169992 w 12169992"/>
              <a:gd name="connsiteY3" fmla="*/ 0 h 836899"/>
            </a:gdLst>
            <a:ahLst/>
            <a:cxnLst>
              <a:cxn ang="0">
                <a:pos x="connsiteX0" y="connsiteY0"/>
              </a:cxn>
              <a:cxn ang="0">
                <a:pos x="connsiteX1" y="connsiteY1"/>
              </a:cxn>
              <a:cxn ang="0">
                <a:pos x="connsiteX2" y="connsiteY2"/>
              </a:cxn>
              <a:cxn ang="0">
                <a:pos x="connsiteX3" y="connsiteY3"/>
              </a:cxn>
            </a:cxnLst>
            <a:rect l="l" t="t" r="r" b="b"/>
            <a:pathLst>
              <a:path w="12169992" h="836899">
                <a:moveTo>
                  <a:pt x="0" y="564879"/>
                </a:moveTo>
                <a:cubicBezTo>
                  <a:pt x="920353" y="319610"/>
                  <a:pt x="1853261" y="48096"/>
                  <a:pt x="3157538" y="93391"/>
                </a:cubicBezTo>
                <a:cubicBezTo>
                  <a:pt x="4461815" y="138686"/>
                  <a:pt x="6323584" y="852214"/>
                  <a:pt x="7825660" y="836649"/>
                </a:cubicBezTo>
                <a:cubicBezTo>
                  <a:pt x="9327736" y="821084"/>
                  <a:pt x="10597870" y="856761"/>
                  <a:pt x="12169992" y="0"/>
                </a:cubicBezTo>
              </a:path>
            </a:pathLst>
          </a:custGeom>
          <a:noFill/>
          <a:ln w="209550">
            <a:solidFill>
              <a:schemeClr val="accent6">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130476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400"/>
                                        <p:tgtEl>
                                          <p:spTgt spid="8"/>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1400"/>
                                        <p:tgtEl>
                                          <p:spTgt spid="9"/>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Card Factory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solidFill>
                  <a:schemeClr val="accent2"/>
                </a:solidFill>
              </a:defRPr>
            </a:lvl1pPr>
          </a:lstStyle>
          <a:p>
            <a:r>
              <a:rPr lang="en-US" dirty="0" smtClean="0"/>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660" y="-1"/>
            <a:ext cx="12212660" cy="470187"/>
          </a:xfrm>
          <a:prstGeom prst="rect">
            <a:avLst/>
          </a:prstGeom>
        </p:spPr>
      </p:pic>
    </p:spTree>
    <p:custDataLst>
      <p:tags r:id="rId1"/>
    </p:custDataLst>
    <p:extLst>
      <p:ext uri="{BB962C8B-B14F-4D97-AF65-F5344CB8AC3E}">
        <p14:creationId xmlns:p14="http://schemas.microsoft.com/office/powerpoint/2010/main" val="42144606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ard Factory 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normAutofit/>
          </a:bodyPr>
          <a:lstStyle>
            <a:lvl1pPr>
              <a:defRPr sz="4000">
                <a:solidFill>
                  <a:schemeClr val="accent2"/>
                </a:solidFill>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a:p>
        </p:txBody>
      </p:sp>
      <p:sp>
        <p:nvSpPr>
          <p:cNvPr id="8" name="Footer Placeholder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9" name="Slide Number Placehold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660" y="-1"/>
            <a:ext cx="12212660" cy="470187"/>
          </a:xfrm>
          <a:prstGeom prst="rect">
            <a:avLst/>
          </a:prstGeom>
        </p:spPr>
      </p:pic>
    </p:spTree>
    <p:custDataLst>
      <p:tags r:id="rId1"/>
    </p:custDataLst>
    <p:extLst>
      <p:ext uri="{BB962C8B-B14F-4D97-AF65-F5344CB8AC3E}">
        <p14:creationId xmlns:p14="http://schemas.microsoft.com/office/powerpoint/2010/main" val="323043273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Card Factory Title With Header &amp; Footer">
    <p:spTree>
      <p:nvGrpSpPr>
        <p:cNvPr id="1" name=""/>
        <p:cNvGrpSpPr/>
        <p:nvPr/>
      </p:nvGrpSpPr>
      <p:grpSpPr>
        <a:xfrm>
          <a:off x="0" y="0"/>
          <a:ext cx="0" cy="0"/>
          <a:chOff x="0" y="0"/>
          <a:chExt cx="0" cy="0"/>
        </a:xfrm>
      </p:grpSpPr>
      <p:sp>
        <p:nvSpPr>
          <p:cNvPr id="2" name="Title 1"/>
          <p:cNvSpPr>
            <a:spLocks noGrp="1"/>
          </p:cNvSpPr>
          <p:nvPr>
            <p:ph type="title"/>
          </p:nvPr>
        </p:nvSpPr>
        <p:spPr>
          <a:xfrm>
            <a:off x="402025" y="365125"/>
            <a:ext cx="11346630" cy="1325563"/>
          </a:xfrm>
        </p:spPr>
        <p:txBody>
          <a:bodyPr>
            <a:normAutofit/>
          </a:bodyPr>
          <a:lstStyle>
            <a:lvl1pPr>
              <a:defRPr lang="en-GB" sz="4000" i="1" kern="1200" dirty="0">
                <a:solidFill>
                  <a:srgbClr val="F9D915"/>
                </a:solidFill>
                <a:latin typeface="Articulate Extrabold" panose="02000503050000020004" pitchFamily="2" charset="0"/>
                <a:ea typeface="+mn-ea"/>
                <a:cs typeface="+mn-cs"/>
              </a:defRPr>
            </a:lvl1pPr>
          </a:lstStyle>
          <a:p>
            <a:r>
              <a:rPr lang="en-US" dirty="0" smtClean="0"/>
              <a:t>Click to edit Master title style</a:t>
            </a:r>
            <a:endParaRPr lang="en-GB" dirty="0"/>
          </a:p>
        </p:txBody>
      </p:sp>
      <p:sp>
        <p:nvSpPr>
          <p:cNvPr id="3" name="Date Placeholder 2"/>
          <p:cNvSpPr>
            <a:spLocks noGrp="1"/>
          </p:cNvSpPr>
          <p:nvPr>
            <p:ph type="dt" sz="half" idx="10"/>
          </p:nvPr>
        </p:nvSpPr>
        <p:spPr>
          <a:xfrm>
            <a:off x="838200" y="5871425"/>
            <a:ext cx="2743200" cy="365125"/>
          </a:xfrm>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a:p>
        </p:txBody>
      </p:sp>
      <p:sp>
        <p:nvSpPr>
          <p:cNvPr id="4" name="Footer Placeholder 3"/>
          <p:cNvSpPr>
            <a:spLocks noGrp="1"/>
          </p:cNvSpPr>
          <p:nvPr>
            <p:ph type="ftr" sz="quarter" idx="11"/>
          </p:nvPr>
        </p:nvSpPr>
        <p:spPr>
          <a:xfrm>
            <a:off x="4038600" y="5871425"/>
            <a:ext cx="4114800" cy="365125"/>
          </a:xfrm>
        </p:spPr>
        <p:txBody>
          <a:bodyPr/>
          <a:lstStyle>
            <a:lvl1pPr>
              <a:defRPr>
                <a:latin typeface="Arial" panose="020B0604020202020204" pitchFamily="34" charset="0"/>
                <a:cs typeface="Arial" panose="020B0604020202020204" pitchFamily="34" charset="0"/>
              </a:defRPr>
            </a:lvl1pPr>
          </a:lstStyle>
          <a:p>
            <a:endParaRPr lang="en-GB"/>
          </a:p>
        </p:txBody>
      </p:sp>
      <p:sp>
        <p:nvSpPr>
          <p:cNvPr id="5" name="Slide Number Placeholder 4"/>
          <p:cNvSpPr>
            <a:spLocks noGrp="1"/>
          </p:cNvSpPr>
          <p:nvPr>
            <p:ph type="sldNum" sz="quarter" idx="12"/>
          </p:nvPr>
        </p:nvSpPr>
        <p:spPr>
          <a:xfrm>
            <a:off x="8610600" y="5871425"/>
            <a:ext cx="2743200" cy="365125"/>
          </a:xfrm>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303264"/>
            <a:ext cx="12192000" cy="554736"/>
          </a:xfrm>
          <a:prstGeom prst="rect">
            <a:avLst/>
          </a:prstGeom>
        </p:spPr>
      </p:pic>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660" y="-1"/>
            <a:ext cx="12212660" cy="470187"/>
          </a:xfrm>
          <a:prstGeom prst="rect">
            <a:avLst/>
          </a:prstGeom>
        </p:spPr>
      </p:pic>
    </p:spTree>
    <p:custDataLst>
      <p:tags r:id="rId1"/>
    </p:custDataLst>
    <p:extLst>
      <p:ext uri="{BB962C8B-B14F-4D97-AF65-F5344CB8AC3E}">
        <p14:creationId xmlns:p14="http://schemas.microsoft.com/office/powerpoint/2010/main" val="269516205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Card Factory Blank With Header &amp; Foot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5871425"/>
            <a:ext cx="2743200" cy="365125"/>
          </a:xfrm>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dirty="0"/>
          </a:p>
        </p:txBody>
      </p:sp>
      <p:sp>
        <p:nvSpPr>
          <p:cNvPr id="3" name="Footer Placeholder 2"/>
          <p:cNvSpPr>
            <a:spLocks noGrp="1"/>
          </p:cNvSpPr>
          <p:nvPr>
            <p:ph type="ftr" sz="quarter" idx="11"/>
          </p:nvPr>
        </p:nvSpPr>
        <p:spPr>
          <a:xfrm>
            <a:off x="4038600" y="5871425"/>
            <a:ext cx="4114800" cy="365125"/>
          </a:xfrm>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4" name="Slide Number Placeholder 3"/>
          <p:cNvSpPr>
            <a:spLocks noGrp="1"/>
          </p:cNvSpPr>
          <p:nvPr>
            <p:ph type="sldNum" sz="quarter" idx="12"/>
          </p:nvPr>
        </p:nvSpPr>
        <p:spPr>
          <a:xfrm>
            <a:off x="8610600" y="5871425"/>
            <a:ext cx="2743200" cy="365125"/>
          </a:xfrm>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303264"/>
            <a:ext cx="12192000" cy="554736"/>
          </a:xfrm>
          <a:prstGeom prst="rect">
            <a:avLst/>
          </a:prstGeom>
        </p:spPr>
      </p:pic>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660" y="-1"/>
            <a:ext cx="12212660" cy="470187"/>
          </a:xfrm>
          <a:prstGeom prst="rect">
            <a:avLst/>
          </a:prstGeom>
        </p:spPr>
      </p:pic>
    </p:spTree>
    <p:custDataLst>
      <p:tags r:id="rId1"/>
    </p:custDataLst>
    <p:extLst>
      <p:ext uri="{BB962C8B-B14F-4D97-AF65-F5344CB8AC3E}">
        <p14:creationId xmlns:p14="http://schemas.microsoft.com/office/powerpoint/2010/main" val="284912744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Card Factory Title With Header &amp; Picture">
    <p:spTree>
      <p:nvGrpSpPr>
        <p:cNvPr id="1" name=""/>
        <p:cNvGrpSpPr/>
        <p:nvPr/>
      </p:nvGrpSpPr>
      <p:grpSpPr>
        <a:xfrm>
          <a:off x="0" y="0"/>
          <a:ext cx="0" cy="0"/>
          <a:chOff x="0" y="0"/>
          <a:chExt cx="0" cy="0"/>
        </a:xfrm>
      </p:grpSpPr>
      <p:sp>
        <p:nvSpPr>
          <p:cNvPr id="10" name="Title 1"/>
          <p:cNvSpPr>
            <a:spLocks noGrp="1"/>
          </p:cNvSpPr>
          <p:nvPr userDrawn="1">
            <p:ph type="title"/>
          </p:nvPr>
        </p:nvSpPr>
        <p:spPr>
          <a:xfrm>
            <a:off x="402025" y="365125"/>
            <a:ext cx="11346630" cy="1325563"/>
          </a:xfrm>
        </p:spPr>
        <p:txBody>
          <a:bodyPr>
            <a:normAutofit/>
          </a:bodyPr>
          <a:lstStyle>
            <a:lvl1pPr>
              <a:defRPr lang="en-GB" sz="4000" i="1" kern="1200" dirty="0">
                <a:solidFill>
                  <a:srgbClr val="F9D915"/>
                </a:solidFill>
                <a:latin typeface="Articulate Extrabold" panose="02000503050000020004" pitchFamily="2" charset="0"/>
                <a:ea typeface="+mn-ea"/>
                <a:cs typeface="+mn-cs"/>
              </a:defRPr>
            </a:lvl1pPr>
          </a:lstStyle>
          <a:p>
            <a:r>
              <a:rPr lang="en-US" dirty="0" smtClean="0"/>
              <a:t>Click to edit Master title style</a:t>
            </a:r>
            <a:endParaRPr lang="en-GB" dirty="0"/>
          </a:p>
        </p:txBody>
      </p:sp>
      <p:sp>
        <p:nvSpPr>
          <p:cNvPr id="9" name="Date Placeholder 4"/>
          <p:cNvSpPr>
            <a:spLocks noGrp="1"/>
          </p:cNvSpPr>
          <p:nvPr>
            <p:ph type="dt" sz="half" idx="10"/>
          </p:nvPr>
        </p:nvSpPr>
        <p:spPr>
          <a:xfrm>
            <a:off x="838200" y="6356350"/>
            <a:ext cx="2743200" cy="365125"/>
          </a:xfrm>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a:p>
        </p:txBody>
      </p:sp>
      <p:sp>
        <p:nvSpPr>
          <p:cNvPr id="11" name="Footer Placeholder 5"/>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endParaRPr lang="en-GB"/>
          </a:p>
        </p:txBody>
      </p:sp>
      <p:sp>
        <p:nvSpPr>
          <p:cNvPr id="13" name="Slide Number Placeholder 6"/>
          <p:cNvSpPr>
            <a:spLocks noGrp="1"/>
          </p:cNvSpPr>
          <p:nvPr>
            <p:ph type="sldNum" sz="quarter" idx="12"/>
          </p:nvPr>
        </p:nvSpPr>
        <p:spPr>
          <a:xfrm>
            <a:off x="8610600" y="6356350"/>
            <a:ext cx="2743200" cy="365125"/>
          </a:xfrm>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660" y="-1"/>
            <a:ext cx="12212660" cy="470187"/>
          </a:xfrm>
          <a:prstGeom prst="rect">
            <a:avLst/>
          </a:prstGeom>
        </p:spPr>
      </p:pic>
    </p:spTree>
    <p:custDataLst>
      <p:tags r:id="rId1"/>
    </p:custDataLst>
    <p:extLst>
      <p:ext uri="{BB962C8B-B14F-4D97-AF65-F5344CB8AC3E}">
        <p14:creationId xmlns:p14="http://schemas.microsoft.com/office/powerpoint/2010/main" val="2406576763"/>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ard Factory Title With Header &amp; Picture">
    <p:spTree>
      <p:nvGrpSpPr>
        <p:cNvPr id="1" name=""/>
        <p:cNvGrpSpPr/>
        <p:nvPr/>
      </p:nvGrpSpPr>
      <p:grpSpPr>
        <a:xfrm>
          <a:off x="0" y="0"/>
          <a:ext cx="0" cy="0"/>
          <a:chOff x="0" y="0"/>
          <a:chExt cx="0" cy="0"/>
        </a:xfrm>
      </p:grpSpPr>
      <p:sp>
        <p:nvSpPr>
          <p:cNvPr id="10" name="Title 1"/>
          <p:cNvSpPr>
            <a:spLocks noGrp="1"/>
          </p:cNvSpPr>
          <p:nvPr userDrawn="1">
            <p:ph type="title"/>
          </p:nvPr>
        </p:nvSpPr>
        <p:spPr>
          <a:xfrm>
            <a:off x="402025" y="365125"/>
            <a:ext cx="11346630" cy="1325563"/>
          </a:xfrm>
        </p:spPr>
        <p:txBody>
          <a:bodyPr>
            <a:normAutofit/>
          </a:bodyPr>
          <a:lstStyle>
            <a:lvl1pPr>
              <a:defRPr lang="en-GB" sz="4000" i="1" kern="1200" dirty="0">
                <a:solidFill>
                  <a:srgbClr val="F9D915"/>
                </a:solidFill>
                <a:latin typeface="Articulate Extrabold" panose="02000503050000020004" pitchFamily="2" charset="0"/>
                <a:ea typeface="+mn-ea"/>
                <a:cs typeface="+mn-cs"/>
              </a:defRPr>
            </a:lvl1pPr>
          </a:lstStyle>
          <a:p>
            <a:r>
              <a:rPr lang="en-US" dirty="0" smtClean="0"/>
              <a:t>Click to edit Master title style</a:t>
            </a:r>
            <a:endParaRPr lang="en-GB" dirty="0"/>
          </a:p>
        </p:txBody>
      </p:sp>
      <p:sp>
        <p:nvSpPr>
          <p:cNvPr id="12" name="Picture Placeholder 2"/>
          <p:cNvSpPr>
            <a:spLocks noGrp="1"/>
          </p:cNvSpPr>
          <p:nvPr userDrawn="1">
            <p:ph type="pic" idx="1"/>
          </p:nvPr>
        </p:nvSpPr>
        <p:spPr>
          <a:xfrm>
            <a:off x="0" y="3979862"/>
            <a:ext cx="12192000" cy="28781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660" y="-1"/>
            <a:ext cx="12212660" cy="470187"/>
          </a:xfrm>
          <a:prstGeom prst="rect">
            <a:avLst/>
          </a:prstGeom>
        </p:spPr>
      </p:pic>
    </p:spTree>
    <p:custDataLst>
      <p:tags r:id="rId1"/>
    </p:custDataLst>
    <p:extLst>
      <p:ext uri="{BB962C8B-B14F-4D97-AF65-F5344CB8AC3E}">
        <p14:creationId xmlns:p14="http://schemas.microsoft.com/office/powerpoint/2010/main" val="302863060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ard Factory 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chemeClr val="accent2"/>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660" y="-1"/>
            <a:ext cx="12212660" cy="470187"/>
          </a:xfrm>
          <a:prstGeom prst="rect">
            <a:avLst/>
          </a:prstGeom>
        </p:spPr>
      </p:pic>
    </p:spTree>
    <p:custDataLst>
      <p:tags r:id="rId1"/>
    </p:custDataLst>
    <p:extLst>
      <p:ext uri="{BB962C8B-B14F-4D97-AF65-F5344CB8AC3E}">
        <p14:creationId xmlns:p14="http://schemas.microsoft.com/office/powerpoint/2010/main" val="3908537707"/>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Card Factory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chemeClr val="accent2"/>
                </a:solidFill>
              </a:defRPr>
            </a:lvl1pPr>
          </a:lstStyle>
          <a:p>
            <a:r>
              <a:rPr lang="en-US" dirty="0" smtClean="0"/>
              <a:t>Click to edit Master title style</a:t>
            </a:r>
            <a:endParaRPr lang="en-GB"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660" y="-1"/>
            <a:ext cx="12212660" cy="470187"/>
          </a:xfrm>
          <a:prstGeom prst="rect">
            <a:avLst/>
          </a:prstGeom>
        </p:spPr>
      </p:pic>
    </p:spTree>
    <p:custDataLst>
      <p:tags r:id="rId1"/>
    </p:custDataLst>
    <p:extLst>
      <p:ext uri="{BB962C8B-B14F-4D97-AF65-F5344CB8AC3E}">
        <p14:creationId xmlns:p14="http://schemas.microsoft.com/office/powerpoint/2010/main" val="2638288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ard Factory Title and Content">
    <p:spTree>
      <p:nvGrpSpPr>
        <p:cNvPr id="1" name=""/>
        <p:cNvGrpSpPr/>
        <p:nvPr/>
      </p:nvGrpSpPr>
      <p:grpSpPr>
        <a:xfrm>
          <a:off x="0" y="0"/>
          <a:ext cx="0" cy="0"/>
          <a:chOff x="0" y="0"/>
          <a:chExt cx="0" cy="0"/>
        </a:xfrm>
      </p:grpSpPr>
      <p:sp>
        <p:nvSpPr>
          <p:cNvPr id="15" name="object 2">
            <a:extLst>
              <a:ext uri="{FF2B5EF4-FFF2-40B4-BE49-F238E27FC236}">
                <a16:creationId xmlns:a16="http://schemas.microsoft.com/office/drawing/2014/main" id="{E7E6F799-6ADC-C141-8CBF-7E3245EA0861}"/>
              </a:ext>
            </a:extLst>
          </p:cNvPr>
          <p:cNvSpPr/>
          <p:nvPr userDrawn="1"/>
        </p:nvSpPr>
        <p:spPr>
          <a:xfrm>
            <a:off x="-31531" y="6253654"/>
            <a:ext cx="12286594" cy="625366"/>
          </a:xfrm>
          <a:custGeom>
            <a:avLst/>
            <a:gdLst/>
            <a:ahLst/>
            <a:cxnLst/>
            <a:rect l="l" t="t" r="r" b="b"/>
            <a:pathLst>
              <a:path w="12193270" h="6858000">
                <a:moveTo>
                  <a:pt x="12193193" y="0"/>
                </a:moveTo>
                <a:lnTo>
                  <a:pt x="0" y="0"/>
                </a:lnTo>
                <a:lnTo>
                  <a:pt x="0" y="6858000"/>
                </a:lnTo>
                <a:lnTo>
                  <a:pt x="12193193" y="6858000"/>
                </a:lnTo>
                <a:lnTo>
                  <a:pt x="12193193" y="0"/>
                </a:lnTo>
                <a:close/>
              </a:path>
            </a:pathLst>
          </a:custGeom>
          <a:solidFill>
            <a:srgbClr val="005BBB"/>
          </a:solidFill>
          <a:ln>
            <a:noFill/>
          </a:ln>
        </p:spPr>
        <p:txBody>
          <a:bodyPr wrap="square" lIns="0" tIns="0" rIns="0" bIns="0" rtlCol="0"/>
          <a:lstStyle/>
          <a:p>
            <a:endParaRPr dirty="0"/>
          </a:p>
        </p:txBody>
      </p:sp>
      <p:pic>
        <p:nvPicPr>
          <p:cNvPr id="16" name="Graphic 15">
            <a:extLst>
              <a:ext uri="{FF2B5EF4-FFF2-40B4-BE49-F238E27FC236}">
                <a16:creationId xmlns:a16="http://schemas.microsoft.com/office/drawing/2014/main" id="{6EEA3943-6264-E640-BE68-E9DF8F49A166}"/>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36027" y="6406811"/>
            <a:ext cx="1460938" cy="304154"/>
          </a:xfrm>
          <a:prstGeom prst="rect">
            <a:avLst/>
          </a:prstGeom>
        </p:spPr>
      </p:pic>
      <p:sp>
        <p:nvSpPr>
          <p:cNvPr id="2" name="Title 1"/>
          <p:cNvSpPr>
            <a:spLocks noGrp="1"/>
          </p:cNvSpPr>
          <p:nvPr>
            <p:ph type="title"/>
          </p:nvPr>
        </p:nvSpPr>
        <p:spPr>
          <a:xfrm>
            <a:off x="515938" y="509894"/>
            <a:ext cx="11160124" cy="1315731"/>
          </a:xfrm>
        </p:spPr>
        <p:txBody>
          <a:bodyPr anchor="t">
            <a:normAutofit/>
          </a:bodyPr>
          <a:lstStyle>
            <a:lvl1pPr>
              <a:defRPr sz="4000">
                <a:solidFill>
                  <a:schemeClr val="accent2"/>
                </a:solidFill>
              </a:defRPr>
            </a:lvl1pPr>
          </a:lstStyle>
          <a:p>
            <a:r>
              <a:rPr lang="en-US" dirty="0"/>
              <a:t>Click to edit Master title style</a:t>
            </a:r>
            <a:endParaRPr lang="en-GB" dirty="0"/>
          </a:p>
        </p:txBody>
      </p:sp>
      <p:sp>
        <p:nvSpPr>
          <p:cNvPr id="3" name="Content Placeholder 2"/>
          <p:cNvSpPr>
            <a:spLocks noGrp="1"/>
          </p:cNvSpPr>
          <p:nvPr>
            <p:ph idx="1"/>
          </p:nvPr>
        </p:nvSpPr>
        <p:spPr>
          <a:xfrm>
            <a:off x="525517" y="1825625"/>
            <a:ext cx="11150545" cy="3891434"/>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Slide Number Placeholder 5">
            <a:extLst>
              <a:ext uri="{FF2B5EF4-FFF2-40B4-BE49-F238E27FC236}">
                <a16:creationId xmlns:a16="http://schemas.microsoft.com/office/drawing/2014/main" id="{0551B7E1-4388-DF4B-AFC1-BAB438E2227B}"/>
              </a:ext>
            </a:extLst>
          </p:cNvPr>
          <p:cNvSpPr>
            <a:spLocks noGrp="1"/>
          </p:cNvSpPr>
          <p:nvPr>
            <p:ph type="sldNum" sz="quarter" idx="12"/>
          </p:nvPr>
        </p:nvSpPr>
        <p:spPr>
          <a:xfrm>
            <a:off x="8932862" y="6356350"/>
            <a:ext cx="2743200" cy="365125"/>
          </a:xfrm>
        </p:spPr>
        <p:txBody>
          <a:bodyPr/>
          <a:lstStyle>
            <a:lvl1pPr>
              <a:defRPr>
                <a:solidFill>
                  <a:schemeClr val="bg1"/>
                </a:solidFill>
                <a:latin typeface="Arial" panose="020B0604020202020204" pitchFamily="34" charset="0"/>
                <a:cs typeface="Arial" panose="020B0604020202020204" pitchFamily="34" charset="0"/>
              </a:defRPr>
            </a:lvl1pPr>
          </a:lstStyle>
          <a:p>
            <a:pPr>
              <a:defRPr/>
            </a:pPr>
            <a:fld id="{292CAE5E-5750-40F9-8A2D-670958C4B421}" type="slidenum">
              <a:rPr lang="en-GB" smtClean="0"/>
              <a:pPr>
                <a:defRPr/>
              </a:pPr>
              <a:t>‹#›</a:t>
            </a:fld>
            <a:endParaRPr lang="en-GB" dirty="0"/>
          </a:p>
        </p:txBody>
      </p:sp>
    </p:spTree>
    <p:custDataLst>
      <p:tags r:id="rId1"/>
    </p:custDataLst>
    <p:extLst>
      <p:ext uri="{BB962C8B-B14F-4D97-AF65-F5344CB8AC3E}">
        <p14:creationId xmlns:p14="http://schemas.microsoft.com/office/powerpoint/2010/main" val="30134575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Card Factory 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solidFill>
                  <a:schemeClr val="accent2"/>
                </a:solidFill>
              </a:defRPr>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660" y="-1"/>
            <a:ext cx="12212660" cy="470187"/>
          </a:xfrm>
          <a:prstGeom prst="rect">
            <a:avLst/>
          </a:prstGeom>
        </p:spPr>
      </p:pic>
    </p:spTree>
    <p:custDataLst>
      <p:tags r:id="rId1"/>
    </p:custDataLst>
    <p:extLst>
      <p:ext uri="{BB962C8B-B14F-4D97-AF65-F5344CB8AC3E}">
        <p14:creationId xmlns:p14="http://schemas.microsoft.com/office/powerpoint/2010/main" val="35226365"/>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Card Factory 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normAutofit/>
          </a:bodyPr>
          <a:lstStyle>
            <a:lvl1pPr>
              <a:defRPr sz="4000">
                <a:solidFill>
                  <a:schemeClr val="accent2"/>
                </a:solidFill>
              </a:defRPr>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E543A2C-B6FF-42D9-96CB-88FD4920523E}" type="datetimeFigureOut">
              <a:rPr lang="en-GB" smtClean="0"/>
              <a:pPr/>
              <a:t>30/03/2022</a:t>
            </a:fld>
            <a:endParaRPr lang="en-GB"/>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292CAE5E-5750-40F9-8A2D-670958C4B421}" type="slidenum">
              <a:rPr lang="en-GB" smtClean="0"/>
              <a:pPr/>
              <a:t>‹#›</a:t>
            </a:fld>
            <a:endParaRPr lang="en-GB"/>
          </a:p>
        </p:txBody>
      </p:sp>
      <p:grpSp>
        <p:nvGrpSpPr>
          <p:cNvPr id="7" name="Group 6"/>
          <p:cNvGrpSpPr/>
          <p:nvPr userDrawn="1"/>
        </p:nvGrpSpPr>
        <p:grpSpPr>
          <a:xfrm rot="5400000">
            <a:off x="8529001" y="3195001"/>
            <a:ext cx="6857997" cy="468001"/>
            <a:chOff x="5334003" y="0"/>
            <a:chExt cx="6857997" cy="468001"/>
          </a:xfrm>
        </p:grpSpPr>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50499" y="0"/>
              <a:ext cx="3341501" cy="468000"/>
            </a:xfrm>
            <a:prstGeom prst="rect">
              <a:avLst/>
            </a:prstGeom>
          </p:spPr>
        </p:pic>
        <p:sp>
          <p:nvSpPr>
            <p:cNvPr id="9" name="Rectangle 8"/>
            <p:cNvSpPr/>
            <p:nvPr/>
          </p:nvSpPr>
          <p:spPr>
            <a:xfrm>
              <a:off x="5334003" y="1"/>
              <a:ext cx="4783669" cy="468000"/>
            </a:xfrm>
            <a:prstGeom prst="rect">
              <a:avLst/>
            </a:prstGeom>
            <a:gradFill flip="none" rotWithShape="1">
              <a:gsLst>
                <a:gs pos="0">
                  <a:schemeClr val="tx1">
                    <a:alpha val="0"/>
                  </a:schemeClr>
                </a:gs>
                <a:gs pos="12000">
                  <a:schemeClr val="tx2"/>
                </a:gs>
                <a:gs pos="83000">
                  <a:schemeClr val="tx2"/>
                </a:gs>
                <a:gs pos="100000">
                  <a:schemeClr val="tx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en-GB" sz="900" dirty="0"/>
            </a:p>
          </p:txBody>
        </p: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463660" y="38281"/>
              <a:ext cx="1860904" cy="388881"/>
            </a:xfrm>
            <a:prstGeom prst="rect">
              <a:avLst/>
            </a:prstGeom>
          </p:spPr>
        </p:pic>
      </p:grpSp>
    </p:spTree>
    <p:custDataLst>
      <p:tags r:id="rId1"/>
    </p:custDataLst>
    <p:extLst>
      <p:ext uri="{BB962C8B-B14F-4D97-AF65-F5344CB8AC3E}">
        <p14:creationId xmlns:p14="http://schemas.microsoft.com/office/powerpoint/2010/main" val="3681450453"/>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495451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ard Factory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4005855"/>
            <a:ext cx="10515600" cy="1424123"/>
          </a:xfrm>
        </p:spPr>
        <p:txBody>
          <a:bodyPr anchor="b">
            <a:normAutofit/>
          </a:bodyPr>
          <a:lstStyle>
            <a:lvl1pPr>
              <a:defRPr sz="4000">
                <a:solidFill>
                  <a:schemeClr val="accent2"/>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831850" y="5456967"/>
            <a:ext cx="10515600" cy="793982"/>
          </a:xfrm>
        </p:spPr>
        <p:txBody>
          <a:bodyPr>
            <a:normAutofit/>
          </a:bodyPr>
          <a:lstStyle>
            <a:lvl1pPr marL="0" indent="0">
              <a:buNone/>
              <a:defRPr sz="2400">
                <a:solidFill>
                  <a:schemeClr val="accent1">
                    <a:lumMod val="50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515938" y="6356350"/>
            <a:ext cx="2743200" cy="365125"/>
          </a:xfrm>
          <a:prstGeom prst="rect">
            <a:avLst/>
          </a:prstGeom>
        </p:spPr>
        <p:txBody>
          <a:bodyPr/>
          <a:lstStyle>
            <a:lvl1pPr>
              <a:defRPr>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E543A2C-B6FF-42D9-96CB-88FD4920523E}" type="datetimeFigureOut">
              <a:rPr kumimoji="0" lang="en-GB" sz="1200" b="0" i="0" u="none" strike="noStrike" kern="1200" cap="none" spc="0" normalizeH="0" baseline="0" noProof="0" smtClean="0">
                <a:ln>
                  <a:noFill/>
                </a:ln>
                <a:solidFill>
                  <a:srgbClr val="766A65">
                    <a:tint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30/03/2022</a:t>
            </a:fld>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92CAE5E-5750-40F9-8A2D-670958C4B421}" type="slidenum">
              <a:rPr kumimoji="0" lang="en-GB" sz="1200" b="0" i="0" u="none" strike="noStrike" kern="1200" cap="none" spc="0" normalizeH="0" baseline="0" noProof="0" smtClean="0">
                <a:ln>
                  <a:noFill/>
                </a:ln>
                <a:solidFill>
                  <a:srgbClr val="766A65">
                    <a:tint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
        <p:nvSpPr>
          <p:cNvPr id="7" name="Rectangle 14"/>
          <p:cNvSpPr/>
          <p:nvPr userDrawn="1"/>
        </p:nvSpPr>
        <p:spPr>
          <a:xfrm>
            <a:off x="-279402" y="2013663"/>
            <a:ext cx="12703703" cy="2891576"/>
          </a:xfrm>
          <a:custGeom>
            <a:avLst/>
            <a:gdLst>
              <a:gd name="connsiteX0" fmla="*/ 0 w 12192000"/>
              <a:gd name="connsiteY0" fmla="*/ 0 h 1692475"/>
              <a:gd name="connsiteX1" fmla="*/ 12192000 w 12192000"/>
              <a:gd name="connsiteY1" fmla="*/ 0 h 1692475"/>
              <a:gd name="connsiteX2" fmla="*/ 12192000 w 12192000"/>
              <a:gd name="connsiteY2" fmla="*/ 1692475 h 1692475"/>
              <a:gd name="connsiteX3" fmla="*/ 0 w 12192000"/>
              <a:gd name="connsiteY3" fmla="*/ 1692475 h 1692475"/>
              <a:gd name="connsiteX4" fmla="*/ 0 w 12192000"/>
              <a:gd name="connsiteY4" fmla="*/ 0 h 1692475"/>
              <a:gd name="connsiteX0" fmla="*/ 0 w 12192000"/>
              <a:gd name="connsiteY0" fmla="*/ 625642 h 1692475"/>
              <a:gd name="connsiteX1" fmla="*/ 12192000 w 12192000"/>
              <a:gd name="connsiteY1" fmla="*/ 0 h 1692475"/>
              <a:gd name="connsiteX2" fmla="*/ 12192000 w 12192000"/>
              <a:gd name="connsiteY2" fmla="*/ 1692475 h 1692475"/>
              <a:gd name="connsiteX3" fmla="*/ 0 w 12192000"/>
              <a:gd name="connsiteY3" fmla="*/ 1692475 h 1692475"/>
              <a:gd name="connsiteX4" fmla="*/ 0 w 12192000"/>
              <a:gd name="connsiteY4" fmla="*/ 625642 h 1692475"/>
              <a:gd name="connsiteX0" fmla="*/ 0 w 12192000"/>
              <a:gd name="connsiteY0" fmla="*/ 936537 h 2003370"/>
              <a:gd name="connsiteX1" fmla="*/ 12192000 w 12192000"/>
              <a:gd name="connsiteY1" fmla="*/ 310895 h 2003370"/>
              <a:gd name="connsiteX2" fmla="*/ 12192000 w 12192000"/>
              <a:gd name="connsiteY2" fmla="*/ 2003370 h 2003370"/>
              <a:gd name="connsiteX3" fmla="*/ 0 w 12192000"/>
              <a:gd name="connsiteY3" fmla="*/ 2003370 h 2003370"/>
              <a:gd name="connsiteX4" fmla="*/ 0 w 12192000"/>
              <a:gd name="connsiteY4" fmla="*/ 936537 h 2003370"/>
              <a:gd name="connsiteX0" fmla="*/ 0 w 12192000"/>
              <a:gd name="connsiteY0" fmla="*/ 625642 h 1692475"/>
              <a:gd name="connsiteX1" fmla="*/ 12192000 w 12192000"/>
              <a:gd name="connsiteY1" fmla="*/ 0 h 1692475"/>
              <a:gd name="connsiteX2" fmla="*/ 12192000 w 12192000"/>
              <a:gd name="connsiteY2" fmla="*/ 1692475 h 1692475"/>
              <a:gd name="connsiteX3" fmla="*/ 0 w 12192000"/>
              <a:gd name="connsiteY3" fmla="*/ 1692475 h 1692475"/>
              <a:gd name="connsiteX4" fmla="*/ 0 w 12192000"/>
              <a:gd name="connsiteY4" fmla="*/ 625642 h 1692475"/>
              <a:gd name="connsiteX0" fmla="*/ 0 w 12224084"/>
              <a:gd name="connsiteY0" fmla="*/ 625642 h 1692475"/>
              <a:gd name="connsiteX1" fmla="*/ 12192000 w 12224084"/>
              <a:gd name="connsiteY1" fmla="*/ 0 h 1692475"/>
              <a:gd name="connsiteX2" fmla="*/ 12224084 w 12224084"/>
              <a:gd name="connsiteY2" fmla="*/ 745991 h 1692475"/>
              <a:gd name="connsiteX3" fmla="*/ 0 w 12224084"/>
              <a:gd name="connsiteY3" fmla="*/ 1692475 h 1692475"/>
              <a:gd name="connsiteX4" fmla="*/ 0 w 12224084"/>
              <a:gd name="connsiteY4" fmla="*/ 625642 h 1692475"/>
              <a:gd name="connsiteX0" fmla="*/ 0 w 12224084"/>
              <a:gd name="connsiteY0" fmla="*/ 625642 h 1814048"/>
              <a:gd name="connsiteX1" fmla="*/ 12192000 w 12224084"/>
              <a:gd name="connsiteY1" fmla="*/ 0 h 1814048"/>
              <a:gd name="connsiteX2" fmla="*/ 12224084 w 12224084"/>
              <a:gd name="connsiteY2" fmla="*/ 745991 h 1814048"/>
              <a:gd name="connsiteX3" fmla="*/ 0 w 12224084"/>
              <a:gd name="connsiteY3" fmla="*/ 1692475 h 1814048"/>
              <a:gd name="connsiteX4" fmla="*/ 0 w 12224084"/>
              <a:gd name="connsiteY4" fmla="*/ 625642 h 1814048"/>
              <a:gd name="connsiteX0" fmla="*/ 0 w 12224084"/>
              <a:gd name="connsiteY0" fmla="*/ 625642 h 1692475"/>
              <a:gd name="connsiteX1" fmla="*/ 12192000 w 12224084"/>
              <a:gd name="connsiteY1" fmla="*/ 0 h 1692475"/>
              <a:gd name="connsiteX2" fmla="*/ 12224084 w 12224084"/>
              <a:gd name="connsiteY2" fmla="*/ 745991 h 1692475"/>
              <a:gd name="connsiteX3" fmla="*/ 0 w 12224084"/>
              <a:gd name="connsiteY3" fmla="*/ 1692475 h 1692475"/>
              <a:gd name="connsiteX4" fmla="*/ 0 w 12224084"/>
              <a:gd name="connsiteY4" fmla="*/ 625642 h 1692475"/>
              <a:gd name="connsiteX0" fmla="*/ 0 w 12208042"/>
              <a:gd name="connsiteY0" fmla="*/ 625642 h 1692475"/>
              <a:gd name="connsiteX1" fmla="*/ 12192000 w 12208042"/>
              <a:gd name="connsiteY1" fmla="*/ 0 h 1692475"/>
              <a:gd name="connsiteX2" fmla="*/ 12208042 w 12208042"/>
              <a:gd name="connsiteY2" fmla="*/ 457233 h 1692475"/>
              <a:gd name="connsiteX3" fmla="*/ 0 w 12208042"/>
              <a:gd name="connsiteY3" fmla="*/ 1692475 h 1692475"/>
              <a:gd name="connsiteX4" fmla="*/ 0 w 12208042"/>
              <a:gd name="connsiteY4" fmla="*/ 625642 h 1692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08042" h="1692475">
                <a:moveTo>
                  <a:pt x="0" y="625642"/>
                </a:moveTo>
                <a:cubicBezTo>
                  <a:pt x="3646906" y="-1171073"/>
                  <a:pt x="8641348" y="1812758"/>
                  <a:pt x="12192000" y="0"/>
                </a:cubicBezTo>
                <a:lnTo>
                  <a:pt x="12208042" y="457233"/>
                </a:lnTo>
                <a:cubicBezTo>
                  <a:pt x="8630653" y="2344854"/>
                  <a:pt x="4074695" y="-339525"/>
                  <a:pt x="0" y="1692475"/>
                </a:cubicBezTo>
                <a:lnTo>
                  <a:pt x="0" y="625642"/>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8" name="Freeform 7"/>
          <p:cNvSpPr/>
          <p:nvPr userDrawn="1"/>
        </p:nvSpPr>
        <p:spPr>
          <a:xfrm rot="21360000">
            <a:off x="-444738" y="2374489"/>
            <a:ext cx="13067253" cy="1432133"/>
          </a:xfrm>
          <a:custGeom>
            <a:avLst/>
            <a:gdLst>
              <a:gd name="connsiteX0" fmla="*/ 0 w 12187238"/>
              <a:gd name="connsiteY0" fmla="*/ 472530 h 586830"/>
              <a:gd name="connsiteX1" fmla="*/ 3157538 w 12187238"/>
              <a:gd name="connsiteY1" fmla="*/ 1042 h 586830"/>
              <a:gd name="connsiteX2" fmla="*/ 7900988 w 12187238"/>
              <a:gd name="connsiteY2" fmla="*/ 586830 h 586830"/>
              <a:gd name="connsiteX3" fmla="*/ 12187238 w 12187238"/>
              <a:gd name="connsiteY3" fmla="*/ 1042 h 586830"/>
              <a:gd name="connsiteX0" fmla="*/ 0 w 12187238"/>
              <a:gd name="connsiteY0" fmla="*/ 472530 h 697967"/>
              <a:gd name="connsiteX1" fmla="*/ 3157538 w 12187238"/>
              <a:gd name="connsiteY1" fmla="*/ 1042 h 697967"/>
              <a:gd name="connsiteX2" fmla="*/ 7900988 w 12187238"/>
              <a:gd name="connsiteY2" fmla="*/ 586830 h 697967"/>
              <a:gd name="connsiteX3" fmla="*/ 12187238 w 12187238"/>
              <a:gd name="connsiteY3" fmla="*/ 1042 h 697967"/>
              <a:gd name="connsiteX0" fmla="*/ 0 w 12187238"/>
              <a:gd name="connsiteY0" fmla="*/ 475981 h 785545"/>
              <a:gd name="connsiteX1" fmla="*/ 3157538 w 12187238"/>
              <a:gd name="connsiteY1" fmla="*/ 4493 h 785545"/>
              <a:gd name="connsiteX2" fmla="*/ 7687621 w 12187238"/>
              <a:gd name="connsiteY2" fmla="*/ 731875 h 785545"/>
              <a:gd name="connsiteX3" fmla="*/ 12187238 w 12187238"/>
              <a:gd name="connsiteY3" fmla="*/ 4493 h 785545"/>
              <a:gd name="connsiteX0" fmla="*/ 0 w 12187238"/>
              <a:gd name="connsiteY0" fmla="*/ 475981 h 833156"/>
              <a:gd name="connsiteX1" fmla="*/ 3157538 w 12187238"/>
              <a:gd name="connsiteY1" fmla="*/ 4493 h 833156"/>
              <a:gd name="connsiteX2" fmla="*/ 7687621 w 12187238"/>
              <a:gd name="connsiteY2" fmla="*/ 731875 h 833156"/>
              <a:gd name="connsiteX3" fmla="*/ 12187238 w 12187238"/>
              <a:gd name="connsiteY3" fmla="*/ 4493 h 833156"/>
              <a:gd name="connsiteX0" fmla="*/ 0 w 12237992"/>
              <a:gd name="connsiteY0" fmla="*/ 749663 h 1007671"/>
              <a:gd name="connsiteX1" fmla="*/ 3157538 w 12237992"/>
              <a:gd name="connsiteY1" fmla="*/ 278175 h 1007671"/>
              <a:gd name="connsiteX2" fmla="*/ 7687621 w 12237992"/>
              <a:gd name="connsiteY2" fmla="*/ 1005557 h 1007671"/>
              <a:gd name="connsiteX3" fmla="*/ 12237992 w 12237992"/>
              <a:gd name="connsiteY3" fmla="*/ 0 h 1007671"/>
              <a:gd name="connsiteX0" fmla="*/ 0 w 12227101"/>
              <a:gd name="connsiteY0" fmla="*/ 593911 h 860505"/>
              <a:gd name="connsiteX1" fmla="*/ 3157538 w 12227101"/>
              <a:gd name="connsiteY1" fmla="*/ 122423 h 860505"/>
              <a:gd name="connsiteX2" fmla="*/ 7687621 w 12227101"/>
              <a:gd name="connsiteY2" fmla="*/ 849805 h 860505"/>
              <a:gd name="connsiteX3" fmla="*/ 12227101 w 12227101"/>
              <a:gd name="connsiteY3" fmla="*/ 0 h 860505"/>
              <a:gd name="connsiteX0" fmla="*/ 0 w 12227101"/>
              <a:gd name="connsiteY0" fmla="*/ 593911 h 850239"/>
              <a:gd name="connsiteX1" fmla="*/ 3157538 w 12227101"/>
              <a:gd name="connsiteY1" fmla="*/ 122423 h 850239"/>
              <a:gd name="connsiteX2" fmla="*/ 7687621 w 12227101"/>
              <a:gd name="connsiteY2" fmla="*/ 849805 h 850239"/>
              <a:gd name="connsiteX3" fmla="*/ 12227101 w 12227101"/>
              <a:gd name="connsiteY3" fmla="*/ 0 h 850239"/>
              <a:gd name="connsiteX0" fmla="*/ 0 w 12221654"/>
              <a:gd name="connsiteY0" fmla="*/ 516034 h 772066"/>
              <a:gd name="connsiteX1" fmla="*/ 3157538 w 12221654"/>
              <a:gd name="connsiteY1" fmla="*/ 44546 h 772066"/>
              <a:gd name="connsiteX2" fmla="*/ 7687621 w 12221654"/>
              <a:gd name="connsiteY2" fmla="*/ 771928 h 772066"/>
              <a:gd name="connsiteX3" fmla="*/ 12221654 w 12221654"/>
              <a:gd name="connsiteY3" fmla="*/ 0 h 772066"/>
              <a:gd name="connsiteX0" fmla="*/ 0 w 12221654"/>
              <a:gd name="connsiteY0" fmla="*/ 516034 h 815833"/>
              <a:gd name="connsiteX1" fmla="*/ 3157538 w 12221654"/>
              <a:gd name="connsiteY1" fmla="*/ 44546 h 815833"/>
              <a:gd name="connsiteX2" fmla="*/ 7687621 w 12221654"/>
              <a:gd name="connsiteY2" fmla="*/ 771928 h 815833"/>
              <a:gd name="connsiteX3" fmla="*/ 12221654 w 12221654"/>
              <a:gd name="connsiteY3" fmla="*/ 0 h 815833"/>
            </a:gdLst>
            <a:ahLst/>
            <a:cxnLst>
              <a:cxn ang="0">
                <a:pos x="connsiteX0" y="connsiteY0"/>
              </a:cxn>
              <a:cxn ang="0">
                <a:pos x="connsiteX1" y="connsiteY1"/>
              </a:cxn>
              <a:cxn ang="0">
                <a:pos x="connsiteX2" y="connsiteY2"/>
              </a:cxn>
              <a:cxn ang="0">
                <a:pos x="connsiteX3" y="connsiteY3"/>
              </a:cxn>
            </a:cxnLst>
            <a:rect l="l" t="t" r="r" b="b"/>
            <a:pathLst>
              <a:path w="12221654" h="815833">
                <a:moveTo>
                  <a:pt x="0" y="516034"/>
                </a:moveTo>
                <a:cubicBezTo>
                  <a:pt x="920353" y="270765"/>
                  <a:pt x="1876268" y="1897"/>
                  <a:pt x="3157538" y="44546"/>
                </a:cubicBezTo>
                <a:cubicBezTo>
                  <a:pt x="4438808" y="87195"/>
                  <a:pt x="6168984" y="669236"/>
                  <a:pt x="7687621" y="771928"/>
                </a:cubicBezTo>
                <a:cubicBezTo>
                  <a:pt x="9206258" y="874620"/>
                  <a:pt x="10933411" y="861822"/>
                  <a:pt x="12221654" y="0"/>
                </a:cubicBezTo>
              </a:path>
            </a:pathLst>
          </a:custGeom>
          <a:noFill/>
          <a:ln w="209550">
            <a:solidFill>
              <a:schemeClr val="accent2">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Freeform 8"/>
          <p:cNvSpPr/>
          <p:nvPr userDrawn="1"/>
        </p:nvSpPr>
        <p:spPr>
          <a:xfrm rot="60000">
            <a:off x="-430230" y="2605303"/>
            <a:ext cx="13012017" cy="1469111"/>
          </a:xfrm>
          <a:custGeom>
            <a:avLst/>
            <a:gdLst>
              <a:gd name="connsiteX0" fmla="*/ 0 w 12187238"/>
              <a:gd name="connsiteY0" fmla="*/ 472530 h 586830"/>
              <a:gd name="connsiteX1" fmla="*/ 3157538 w 12187238"/>
              <a:gd name="connsiteY1" fmla="*/ 1042 h 586830"/>
              <a:gd name="connsiteX2" fmla="*/ 7900988 w 12187238"/>
              <a:gd name="connsiteY2" fmla="*/ 586830 h 586830"/>
              <a:gd name="connsiteX3" fmla="*/ 12187238 w 12187238"/>
              <a:gd name="connsiteY3" fmla="*/ 1042 h 586830"/>
              <a:gd name="connsiteX0" fmla="*/ 0 w 12187238"/>
              <a:gd name="connsiteY0" fmla="*/ 472530 h 627510"/>
              <a:gd name="connsiteX1" fmla="*/ 3157538 w 12187238"/>
              <a:gd name="connsiteY1" fmla="*/ 1042 h 627510"/>
              <a:gd name="connsiteX2" fmla="*/ 7900988 w 12187238"/>
              <a:gd name="connsiteY2" fmla="*/ 586830 h 627510"/>
              <a:gd name="connsiteX3" fmla="*/ 12187238 w 12187238"/>
              <a:gd name="connsiteY3" fmla="*/ 1042 h 627510"/>
              <a:gd name="connsiteX0" fmla="*/ 0 w 12183423"/>
              <a:gd name="connsiteY0" fmla="*/ 690037 h 805922"/>
              <a:gd name="connsiteX1" fmla="*/ 3157538 w 12183423"/>
              <a:gd name="connsiteY1" fmla="*/ 218549 h 805922"/>
              <a:gd name="connsiteX2" fmla="*/ 7900988 w 12183423"/>
              <a:gd name="connsiteY2" fmla="*/ 804337 h 805922"/>
              <a:gd name="connsiteX3" fmla="*/ 12183423 w 12183423"/>
              <a:gd name="connsiteY3" fmla="*/ 0 h 805922"/>
              <a:gd name="connsiteX0" fmla="*/ 0 w 12169992"/>
              <a:gd name="connsiteY0" fmla="*/ 564879 h 687600"/>
              <a:gd name="connsiteX1" fmla="*/ 3157538 w 12169992"/>
              <a:gd name="connsiteY1" fmla="*/ 93391 h 687600"/>
              <a:gd name="connsiteX2" fmla="*/ 7900988 w 12169992"/>
              <a:gd name="connsiteY2" fmla="*/ 679179 h 687600"/>
              <a:gd name="connsiteX3" fmla="*/ 12169992 w 12169992"/>
              <a:gd name="connsiteY3" fmla="*/ 0 h 687600"/>
              <a:gd name="connsiteX0" fmla="*/ 0 w 12169992"/>
              <a:gd name="connsiteY0" fmla="*/ 564879 h 836899"/>
              <a:gd name="connsiteX1" fmla="*/ 3157538 w 12169992"/>
              <a:gd name="connsiteY1" fmla="*/ 93391 h 836899"/>
              <a:gd name="connsiteX2" fmla="*/ 7825660 w 12169992"/>
              <a:gd name="connsiteY2" fmla="*/ 836649 h 836899"/>
              <a:gd name="connsiteX3" fmla="*/ 12169992 w 12169992"/>
              <a:gd name="connsiteY3" fmla="*/ 0 h 836899"/>
            </a:gdLst>
            <a:ahLst/>
            <a:cxnLst>
              <a:cxn ang="0">
                <a:pos x="connsiteX0" y="connsiteY0"/>
              </a:cxn>
              <a:cxn ang="0">
                <a:pos x="connsiteX1" y="connsiteY1"/>
              </a:cxn>
              <a:cxn ang="0">
                <a:pos x="connsiteX2" y="connsiteY2"/>
              </a:cxn>
              <a:cxn ang="0">
                <a:pos x="connsiteX3" y="connsiteY3"/>
              </a:cxn>
            </a:cxnLst>
            <a:rect l="l" t="t" r="r" b="b"/>
            <a:pathLst>
              <a:path w="12169992" h="836899">
                <a:moveTo>
                  <a:pt x="0" y="564879"/>
                </a:moveTo>
                <a:cubicBezTo>
                  <a:pt x="920353" y="319610"/>
                  <a:pt x="1853261" y="48096"/>
                  <a:pt x="3157538" y="93391"/>
                </a:cubicBezTo>
                <a:cubicBezTo>
                  <a:pt x="4461815" y="138686"/>
                  <a:pt x="6323584" y="852214"/>
                  <a:pt x="7825660" y="836649"/>
                </a:cubicBezTo>
                <a:cubicBezTo>
                  <a:pt x="9327736" y="821084"/>
                  <a:pt x="10597870" y="856761"/>
                  <a:pt x="12169992" y="0"/>
                </a:cubicBezTo>
              </a:path>
            </a:pathLst>
          </a:custGeom>
          <a:noFill/>
          <a:ln w="209550">
            <a:solidFill>
              <a:schemeClr val="accent6">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938531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Card Factory Animated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4005855"/>
            <a:ext cx="10515600" cy="1424123"/>
          </a:xfrm>
        </p:spPr>
        <p:txBody>
          <a:bodyPr anchor="b">
            <a:normAutofit/>
          </a:bodyPr>
          <a:lstStyle>
            <a:lvl1pPr>
              <a:defRPr sz="4000">
                <a:solidFill>
                  <a:schemeClr val="accent2"/>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831850" y="5456967"/>
            <a:ext cx="10515600" cy="793982"/>
          </a:xfrm>
        </p:spPr>
        <p:txBody>
          <a:bodyPr>
            <a:normAutofit/>
          </a:bodyPr>
          <a:lstStyle>
            <a:lvl1pPr marL="0" indent="0">
              <a:buNone/>
              <a:defRPr sz="2400">
                <a:solidFill>
                  <a:schemeClr val="accent1">
                    <a:lumMod val="50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515938" y="6356350"/>
            <a:ext cx="2743200" cy="365125"/>
          </a:xfrm>
          <a:prstGeom prst="rect">
            <a:avLst/>
          </a:prstGeom>
        </p:spPr>
        <p:txBody>
          <a:bodyPr/>
          <a:lstStyle>
            <a:lvl1pPr>
              <a:defRPr>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E543A2C-B6FF-42D9-96CB-88FD4920523E}" type="datetimeFigureOut">
              <a:rPr kumimoji="0" lang="en-GB" sz="1200" b="0" i="0" u="none" strike="noStrike" kern="1200" cap="none" spc="0" normalizeH="0" baseline="0" noProof="0" smtClean="0">
                <a:ln>
                  <a:noFill/>
                </a:ln>
                <a:solidFill>
                  <a:srgbClr val="766A65">
                    <a:tint val="75000"/>
                  </a:srgb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30/03/2022</a:t>
            </a:fld>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92CAE5E-5750-40F9-8A2D-670958C4B421}" type="slidenum">
              <a:rPr kumimoji="0" lang="en-GB" sz="1200" b="0" i="0" u="none" strike="noStrike" kern="1200" cap="none" spc="0" normalizeH="0" baseline="0" noProof="0" smtClean="0">
                <a:ln>
                  <a:noFill/>
                </a:ln>
                <a:solidFill>
                  <a:srgbClr val="766A65">
                    <a:tint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
        <p:nvSpPr>
          <p:cNvPr id="7" name="Rectangle 14"/>
          <p:cNvSpPr/>
          <p:nvPr userDrawn="1"/>
        </p:nvSpPr>
        <p:spPr>
          <a:xfrm>
            <a:off x="-279402" y="2013663"/>
            <a:ext cx="12703703" cy="2891576"/>
          </a:xfrm>
          <a:custGeom>
            <a:avLst/>
            <a:gdLst>
              <a:gd name="connsiteX0" fmla="*/ 0 w 12192000"/>
              <a:gd name="connsiteY0" fmla="*/ 0 h 1692475"/>
              <a:gd name="connsiteX1" fmla="*/ 12192000 w 12192000"/>
              <a:gd name="connsiteY1" fmla="*/ 0 h 1692475"/>
              <a:gd name="connsiteX2" fmla="*/ 12192000 w 12192000"/>
              <a:gd name="connsiteY2" fmla="*/ 1692475 h 1692475"/>
              <a:gd name="connsiteX3" fmla="*/ 0 w 12192000"/>
              <a:gd name="connsiteY3" fmla="*/ 1692475 h 1692475"/>
              <a:gd name="connsiteX4" fmla="*/ 0 w 12192000"/>
              <a:gd name="connsiteY4" fmla="*/ 0 h 1692475"/>
              <a:gd name="connsiteX0" fmla="*/ 0 w 12192000"/>
              <a:gd name="connsiteY0" fmla="*/ 625642 h 1692475"/>
              <a:gd name="connsiteX1" fmla="*/ 12192000 w 12192000"/>
              <a:gd name="connsiteY1" fmla="*/ 0 h 1692475"/>
              <a:gd name="connsiteX2" fmla="*/ 12192000 w 12192000"/>
              <a:gd name="connsiteY2" fmla="*/ 1692475 h 1692475"/>
              <a:gd name="connsiteX3" fmla="*/ 0 w 12192000"/>
              <a:gd name="connsiteY3" fmla="*/ 1692475 h 1692475"/>
              <a:gd name="connsiteX4" fmla="*/ 0 w 12192000"/>
              <a:gd name="connsiteY4" fmla="*/ 625642 h 1692475"/>
              <a:gd name="connsiteX0" fmla="*/ 0 w 12192000"/>
              <a:gd name="connsiteY0" fmla="*/ 936537 h 2003370"/>
              <a:gd name="connsiteX1" fmla="*/ 12192000 w 12192000"/>
              <a:gd name="connsiteY1" fmla="*/ 310895 h 2003370"/>
              <a:gd name="connsiteX2" fmla="*/ 12192000 w 12192000"/>
              <a:gd name="connsiteY2" fmla="*/ 2003370 h 2003370"/>
              <a:gd name="connsiteX3" fmla="*/ 0 w 12192000"/>
              <a:gd name="connsiteY3" fmla="*/ 2003370 h 2003370"/>
              <a:gd name="connsiteX4" fmla="*/ 0 w 12192000"/>
              <a:gd name="connsiteY4" fmla="*/ 936537 h 2003370"/>
              <a:gd name="connsiteX0" fmla="*/ 0 w 12192000"/>
              <a:gd name="connsiteY0" fmla="*/ 625642 h 1692475"/>
              <a:gd name="connsiteX1" fmla="*/ 12192000 w 12192000"/>
              <a:gd name="connsiteY1" fmla="*/ 0 h 1692475"/>
              <a:gd name="connsiteX2" fmla="*/ 12192000 w 12192000"/>
              <a:gd name="connsiteY2" fmla="*/ 1692475 h 1692475"/>
              <a:gd name="connsiteX3" fmla="*/ 0 w 12192000"/>
              <a:gd name="connsiteY3" fmla="*/ 1692475 h 1692475"/>
              <a:gd name="connsiteX4" fmla="*/ 0 w 12192000"/>
              <a:gd name="connsiteY4" fmla="*/ 625642 h 1692475"/>
              <a:gd name="connsiteX0" fmla="*/ 0 w 12224084"/>
              <a:gd name="connsiteY0" fmla="*/ 625642 h 1692475"/>
              <a:gd name="connsiteX1" fmla="*/ 12192000 w 12224084"/>
              <a:gd name="connsiteY1" fmla="*/ 0 h 1692475"/>
              <a:gd name="connsiteX2" fmla="*/ 12224084 w 12224084"/>
              <a:gd name="connsiteY2" fmla="*/ 745991 h 1692475"/>
              <a:gd name="connsiteX3" fmla="*/ 0 w 12224084"/>
              <a:gd name="connsiteY3" fmla="*/ 1692475 h 1692475"/>
              <a:gd name="connsiteX4" fmla="*/ 0 w 12224084"/>
              <a:gd name="connsiteY4" fmla="*/ 625642 h 1692475"/>
              <a:gd name="connsiteX0" fmla="*/ 0 w 12224084"/>
              <a:gd name="connsiteY0" fmla="*/ 625642 h 1814048"/>
              <a:gd name="connsiteX1" fmla="*/ 12192000 w 12224084"/>
              <a:gd name="connsiteY1" fmla="*/ 0 h 1814048"/>
              <a:gd name="connsiteX2" fmla="*/ 12224084 w 12224084"/>
              <a:gd name="connsiteY2" fmla="*/ 745991 h 1814048"/>
              <a:gd name="connsiteX3" fmla="*/ 0 w 12224084"/>
              <a:gd name="connsiteY3" fmla="*/ 1692475 h 1814048"/>
              <a:gd name="connsiteX4" fmla="*/ 0 w 12224084"/>
              <a:gd name="connsiteY4" fmla="*/ 625642 h 1814048"/>
              <a:gd name="connsiteX0" fmla="*/ 0 w 12224084"/>
              <a:gd name="connsiteY0" fmla="*/ 625642 h 1692475"/>
              <a:gd name="connsiteX1" fmla="*/ 12192000 w 12224084"/>
              <a:gd name="connsiteY1" fmla="*/ 0 h 1692475"/>
              <a:gd name="connsiteX2" fmla="*/ 12224084 w 12224084"/>
              <a:gd name="connsiteY2" fmla="*/ 745991 h 1692475"/>
              <a:gd name="connsiteX3" fmla="*/ 0 w 12224084"/>
              <a:gd name="connsiteY3" fmla="*/ 1692475 h 1692475"/>
              <a:gd name="connsiteX4" fmla="*/ 0 w 12224084"/>
              <a:gd name="connsiteY4" fmla="*/ 625642 h 1692475"/>
              <a:gd name="connsiteX0" fmla="*/ 0 w 12208042"/>
              <a:gd name="connsiteY0" fmla="*/ 625642 h 1692475"/>
              <a:gd name="connsiteX1" fmla="*/ 12192000 w 12208042"/>
              <a:gd name="connsiteY1" fmla="*/ 0 h 1692475"/>
              <a:gd name="connsiteX2" fmla="*/ 12208042 w 12208042"/>
              <a:gd name="connsiteY2" fmla="*/ 457233 h 1692475"/>
              <a:gd name="connsiteX3" fmla="*/ 0 w 12208042"/>
              <a:gd name="connsiteY3" fmla="*/ 1692475 h 1692475"/>
              <a:gd name="connsiteX4" fmla="*/ 0 w 12208042"/>
              <a:gd name="connsiteY4" fmla="*/ 625642 h 1692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08042" h="1692475">
                <a:moveTo>
                  <a:pt x="0" y="625642"/>
                </a:moveTo>
                <a:cubicBezTo>
                  <a:pt x="3646906" y="-1171073"/>
                  <a:pt x="8641348" y="1812758"/>
                  <a:pt x="12192000" y="0"/>
                </a:cubicBezTo>
                <a:lnTo>
                  <a:pt x="12208042" y="457233"/>
                </a:lnTo>
                <a:cubicBezTo>
                  <a:pt x="8630653" y="2344854"/>
                  <a:pt x="4074695" y="-339525"/>
                  <a:pt x="0" y="1692475"/>
                </a:cubicBezTo>
                <a:lnTo>
                  <a:pt x="0" y="625642"/>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8" name="Freeform 7"/>
          <p:cNvSpPr/>
          <p:nvPr userDrawn="1"/>
        </p:nvSpPr>
        <p:spPr>
          <a:xfrm rot="21360000">
            <a:off x="-444738" y="2374489"/>
            <a:ext cx="13067253" cy="1432133"/>
          </a:xfrm>
          <a:custGeom>
            <a:avLst/>
            <a:gdLst>
              <a:gd name="connsiteX0" fmla="*/ 0 w 12187238"/>
              <a:gd name="connsiteY0" fmla="*/ 472530 h 586830"/>
              <a:gd name="connsiteX1" fmla="*/ 3157538 w 12187238"/>
              <a:gd name="connsiteY1" fmla="*/ 1042 h 586830"/>
              <a:gd name="connsiteX2" fmla="*/ 7900988 w 12187238"/>
              <a:gd name="connsiteY2" fmla="*/ 586830 h 586830"/>
              <a:gd name="connsiteX3" fmla="*/ 12187238 w 12187238"/>
              <a:gd name="connsiteY3" fmla="*/ 1042 h 586830"/>
              <a:gd name="connsiteX0" fmla="*/ 0 w 12187238"/>
              <a:gd name="connsiteY0" fmla="*/ 472530 h 697967"/>
              <a:gd name="connsiteX1" fmla="*/ 3157538 w 12187238"/>
              <a:gd name="connsiteY1" fmla="*/ 1042 h 697967"/>
              <a:gd name="connsiteX2" fmla="*/ 7900988 w 12187238"/>
              <a:gd name="connsiteY2" fmla="*/ 586830 h 697967"/>
              <a:gd name="connsiteX3" fmla="*/ 12187238 w 12187238"/>
              <a:gd name="connsiteY3" fmla="*/ 1042 h 697967"/>
              <a:gd name="connsiteX0" fmla="*/ 0 w 12187238"/>
              <a:gd name="connsiteY0" fmla="*/ 475981 h 785545"/>
              <a:gd name="connsiteX1" fmla="*/ 3157538 w 12187238"/>
              <a:gd name="connsiteY1" fmla="*/ 4493 h 785545"/>
              <a:gd name="connsiteX2" fmla="*/ 7687621 w 12187238"/>
              <a:gd name="connsiteY2" fmla="*/ 731875 h 785545"/>
              <a:gd name="connsiteX3" fmla="*/ 12187238 w 12187238"/>
              <a:gd name="connsiteY3" fmla="*/ 4493 h 785545"/>
              <a:gd name="connsiteX0" fmla="*/ 0 w 12187238"/>
              <a:gd name="connsiteY0" fmla="*/ 475981 h 833156"/>
              <a:gd name="connsiteX1" fmla="*/ 3157538 w 12187238"/>
              <a:gd name="connsiteY1" fmla="*/ 4493 h 833156"/>
              <a:gd name="connsiteX2" fmla="*/ 7687621 w 12187238"/>
              <a:gd name="connsiteY2" fmla="*/ 731875 h 833156"/>
              <a:gd name="connsiteX3" fmla="*/ 12187238 w 12187238"/>
              <a:gd name="connsiteY3" fmla="*/ 4493 h 833156"/>
              <a:gd name="connsiteX0" fmla="*/ 0 w 12237992"/>
              <a:gd name="connsiteY0" fmla="*/ 749663 h 1007671"/>
              <a:gd name="connsiteX1" fmla="*/ 3157538 w 12237992"/>
              <a:gd name="connsiteY1" fmla="*/ 278175 h 1007671"/>
              <a:gd name="connsiteX2" fmla="*/ 7687621 w 12237992"/>
              <a:gd name="connsiteY2" fmla="*/ 1005557 h 1007671"/>
              <a:gd name="connsiteX3" fmla="*/ 12237992 w 12237992"/>
              <a:gd name="connsiteY3" fmla="*/ 0 h 1007671"/>
              <a:gd name="connsiteX0" fmla="*/ 0 w 12227101"/>
              <a:gd name="connsiteY0" fmla="*/ 593911 h 860505"/>
              <a:gd name="connsiteX1" fmla="*/ 3157538 w 12227101"/>
              <a:gd name="connsiteY1" fmla="*/ 122423 h 860505"/>
              <a:gd name="connsiteX2" fmla="*/ 7687621 w 12227101"/>
              <a:gd name="connsiteY2" fmla="*/ 849805 h 860505"/>
              <a:gd name="connsiteX3" fmla="*/ 12227101 w 12227101"/>
              <a:gd name="connsiteY3" fmla="*/ 0 h 860505"/>
              <a:gd name="connsiteX0" fmla="*/ 0 w 12227101"/>
              <a:gd name="connsiteY0" fmla="*/ 593911 h 850239"/>
              <a:gd name="connsiteX1" fmla="*/ 3157538 w 12227101"/>
              <a:gd name="connsiteY1" fmla="*/ 122423 h 850239"/>
              <a:gd name="connsiteX2" fmla="*/ 7687621 w 12227101"/>
              <a:gd name="connsiteY2" fmla="*/ 849805 h 850239"/>
              <a:gd name="connsiteX3" fmla="*/ 12227101 w 12227101"/>
              <a:gd name="connsiteY3" fmla="*/ 0 h 850239"/>
              <a:gd name="connsiteX0" fmla="*/ 0 w 12221654"/>
              <a:gd name="connsiteY0" fmla="*/ 516034 h 772066"/>
              <a:gd name="connsiteX1" fmla="*/ 3157538 w 12221654"/>
              <a:gd name="connsiteY1" fmla="*/ 44546 h 772066"/>
              <a:gd name="connsiteX2" fmla="*/ 7687621 w 12221654"/>
              <a:gd name="connsiteY2" fmla="*/ 771928 h 772066"/>
              <a:gd name="connsiteX3" fmla="*/ 12221654 w 12221654"/>
              <a:gd name="connsiteY3" fmla="*/ 0 h 772066"/>
              <a:gd name="connsiteX0" fmla="*/ 0 w 12221654"/>
              <a:gd name="connsiteY0" fmla="*/ 516034 h 815833"/>
              <a:gd name="connsiteX1" fmla="*/ 3157538 w 12221654"/>
              <a:gd name="connsiteY1" fmla="*/ 44546 h 815833"/>
              <a:gd name="connsiteX2" fmla="*/ 7687621 w 12221654"/>
              <a:gd name="connsiteY2" fmla="*/ 771928 h 815833"/>
              <a:gd name="connsiteX3" fmla="*/ 12221654 w 12221654"/>
              <a:gd name="connsiteY3" fmla="*/ 0 h 815833"/>
            </a:gdLst>
            <a:ahLst/>
            <a:cxnLst>
              <a:cxn ang="0">
                <a:pos x="connsiteX0" y="connsiteY0"/>
              </a:cxn>
              <a:cxn ang="0">
                <a:pos x="connsiteX1" y="connsiteY1"/>
              </a:cxn>
              <a:cxn ang="0">
                <a:pos x="connsiteX2" y="connsiteY2"/>
              </a:cxn>
              <a:cxn ang="0">
                <a:pos x="connsiteX3" y="connsiteY3"/>
              </a:cxn>
            </a:cxnLst>
            <a:rect l="l" t="t" r="r" b="b"/>
            <a:pathLst>
              <a:path w="12221654" h="815833">
                <a:moveTo>
                  <a:pt x="0" y="516034"/>
                </a:moveTo>
                <a:cubicBezTo>
                  <a:pt x="920353" y="270765"/>
                  <a:pt x="1876268" y="1897"/>
                  <a:pt x="3157538" y="44546"/>
                </a:cubicBezTo>
                <a:cubicBezTo>
                  <a:pt x="4438808" y="87195"/>
                  <a:pt x="6168984" y="669236"/>
                  <a:pt x="7687621" y="771928"/>
                </a:cubicBezTo>
                <a:cubicBezTo>
                  <a:pt x="9206258" y="874620"/>
                  <a:pt x="10933411" y="861822"/>
                  <a:pt x="12221654" y="0"/>
                </a:cubicBezTo>
              </a:path>
            </a:pathLst>
          </a:custGeom>
          <a:noFill/>
          <a:ln w="209550">
            <a:solidFill>
              <a:schemeClr val="accent2">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Freeform 8"/>
          <p:cNvSpPr/>
          <p:nvPr userDrawn="1"/>
        </p:nvSpPr>
        <p:spPr>
          <a:xfrm rot="60000">
            <a:off x="-430230" y="2605303"/>
            <a:ext cx="13012017" cy="1469111"/>
          </a:xfrm>
          <a:custGeom>
            <a:avLst/>
            <a:gdLst>
              <a:gd name="connsiteX0" fmla="*/ 0 w 12187238"/>
              <a:gd name="connsiteY0" fmla="*/ 472530 h 586830"/>
              <a:gd name="connsiteX1" fmla="*/ 3157538 w 12187238"/>
              <a:gd name="connsiteY1" fmla="*/ 1042 h 586830"/>
              <a:gd name="connsiteX2" fmla="*/ 7900988 w 12187238"/>
              <a:gd name="connsiteY2" fmla="*/ 586830 h 586830"/>
              <a:gd name="connsiteX3" fmla="*/ 12187238 w 12187238"/>
              <a:gd name="connsiteY3" fmla="*/ 1042 h 586830"/>
              <a:gd name="connsiteX0" fmla="*/ 0 w 12187238"/>
              <a:gd name="connsiteY0" fmla="*/ 472530 h 627510"/>
              <a:gd name="connsiteX1" fmla="*/ 3157538 w 12187238"/>
              <a:gd name="connsiteY1" fmla="*/ 1042 h 627510"/>
              <a:gd name="connsiteX2" fmla="*/ 7900988 w 12187238"/>
              <a:gd name="connsiteY2" fmla="*/ 586830 h 627510"/>
              <a:gd name="connsiteX3" fmla="*/ 12187238 w 12187238"/>
              <a:gd name="connsiteY3" fmla="*/ 1042 h 627510"/>
              <a:gd name="connsiteX0" fmla="*/ 0 w 12183423"/>
              <a:gd name="connsiteY0" fmla="*/ 690037 h 805922"/>
              <a:gd name="connsiteX1" fmla="*/ 3157538 w 12183423"/>
              <a:gd name="connsiteY1" fmla="*/ 218549 h 805922"/>
              <a:gd name="connsiteX2" fmla="*/ 7900988 w 12183423"/>
              <a:gd name="connsiteY2" fmla="*/ 804337 h 805922"/>
              <a:gd name="connsiteX3" fmla="*/ 12183423 w 12183423"/>
              <a:gd name="connsiteY3" fmla="*/ 0 h 805922"/>
              <a:gd name="connsiteX0" fmla="*/ 0 w 12169992"/>
              <a:gd name="connsiteY0" fmla="*/ 564879 h 687600"/>
              <a:gd name="connsiteX1" fmla="*/ 3157538 w 12169992"/>
              <a:gd name="connsiteY1" fmla="*/ 93391 h 687600"/>
              <a:gd name="connsiteX2" fmla="*/ 7900988 w 12169992"/>
              <a:gd name="connsiteY2" fmla="*/ 679179 h 687600"/>
              <a:gd name="connsiteX3" fmla="*/ 12169992 w 12169992"/>
              <a:gd name="connsiteY3" fmla="*/ 0 h 687600"/>
              <a:gd name="connsiteX0" fmla="*/ 0 w 12169992"/>
              <a:gd name="connsiteY0" fmla="*/ 564879 h 836899"/>
              <a:gd name="connsiteX1" fmla="*/ 3157538 w 12169992"/>
              <a:gd name="connsiteY1" fmla="*/ 93391 h 836899"/>
              <a:gd name="connsiteX2" fmla="*/ 7825660 w 12169992"/>
              <a:gd name="connsiteY2" fmla="*/ 836649 h 836899"/>
              <a:gd name="connsiteX3" fmla="*/ 12169992 w 12169992"/>
              <a:gd name="connsiteY3" fmla="*/ 0 h 836899"/>
            </a:gdLst>
            <a:ahLst/>
            <a:cxnLst>
              <a:cxn ang="0">
                <a:pos x="connsiteX0" y="connsiteY0"/>
              </a:cxn>
              <a:cxn ang="0">
                <a:pos x="connsiteX1" y="connsiteY1"/>
              </a:cxn>
              <a:cxn ang="0">
                <a:pos x="connsiteX2" y="connsiteY2"/>
              </a:cxn>
              <a:cxn ang="0">
                <a:pos x="connsiteX3" y="connsiteY3"/>
              </a:cxn>
            </a:cxnLst>
            <a:rect l="l" t="t" r="r" b="b"/>
            <a:pathLst>
              <a:path w="12169992" h="836899">
                <a:moveTo>
                  <a:pt x="0" y="564879"/>
                </a:moveTo>
                <a:cubicBezTo>
                  <a:pt x="920353" y="319610"/>
                  <a:pt x="1853261" y="48096"/>
                  <a:pt x="3157538" y="93391"/>
                </a:cubicBezTo>
                <a:cubicBezTo>
                  <a:pt x="4461815" y="138686"/>
                  <a:pt x="6323584" y="852214"/>
                  <a:pt x="7825660" y="836649"/>
                </a:cubicBezTo>
                <a:cubicBezTo>
                  <a:pt x="9327736" y="821084"/>
                  <a:pt x="10597870" y="856761"/>
                  <a:pt x="12169992" y="0"/>
                </a:cubicBezTo>
              </a:path>
            </a:pathLst>
          </a:custGeom>
          <a:noFill/>
          <a:ln w="209550">
            <a:solidFill>
              <a:schemeClr val="accent6">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26684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400"/>
                                        <p:tgtEl>
                                          <p:spTgt spid="8"/>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1400"/>
                                        <p:tgtEl>
                                          <p:spTgt spid="9"/>
                                        </p:tgtEl>
                                      </p:cBhvr>
                                    </p:animEffect>
                                  </p:childTnLst>
                                </p:cTn>
                              </p:par>
                              <p:par>
                                <p:cTn id="11" presetID="22" presetClass="entr" presetSubtype="8" fill="hold" grpId="0" nodeType="withEffect">
                                  <p:stCondLst>
                                    <p:cond delay="50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ard Factory Two Content">
    <p:spTree>
      <p:nvGrpSpPr>
        <p:cNvPr id="1" name=""/>
        <p:cNvGrpSpPr/>
        <p:nvPr/>
      </p:nvGrpSpPr>
      <p:grpSpPr>
        <a:xfrm>
          <a:off x="0" y="0"/>
          <a:ext cx="0" cy="0"/>
          <a:chOff x="0" y="0"/>
          <a:chExt cx="0" cy="0"/>
        </a:xfrm>
      </p:grpSpPr>
      <p:sp>
        <p:nvSpPr>
          <p:cNvPr id="10" name="object 2">
            <a:extLst>
              <a:ext uri="{FF2B5EF4-FFF2-40B4-BE49-F238E27FC236}">
                <a16:creationId xmlns:a16="http://schemas.microsoft.com/office/drawing/2014/main" id="{277308AC-88BD-0F47-B644-E9FCF3E56E6E}"/>
              </a:ext>
            </a:extLst>
          </p:cNvPr>
          <p:cNvSpPr/>
          <p:nvPr userDrawn="1"/>
        </p:nvSpPr>
        <p:spPr>
          <a:xfrm>
            <a:off x="-31531" y="6253654"/>
            <a:ext cx="12286594" cy="625366"/>
          </a:xfrm>
          <a:custGeom>
            <a:avLst/>
            <a:gdLst/>
            <a:ahLst/>
            <a:cxnLst/>
            <a:rect l="l" t="t" r="r" b="b"/>
            <a:pathLst>
              <a:path w="12193270" h="6858000">
                <a:moveTo>
                  <a:pt x="12193193" y="0"/>
                </a:moveTo>
                <a:lnTo>
                  <a:pt x="0" y="0"/>
                </a:lnTo>
                <a:lnTo>
                  <a:pt x="0" y="6858000"/>
                </a:lnTo>
                <a:lnTo>
                  <a:pt x="12193193" y="6858000"/>
                </a:lnTo>
                <a:lnTo>
                  <a:pt x="12193193" y="0"/>
                </a:lnTo>
                <a:close/>
              </a:path>
            </a:pathLst>
          </a:custGeom>
          <a:solidFill>
            <a:srgbClr val="005BBB"/>
          </a:solidFill>
          <a:ln>
            <a:noFill/>
          </a:ln>
        </p:spPr>
        <p:txBody>
          <a:bodyPr wrap="square" lIns="0" tIns="0" rIns="0" bIns="0" rtlCol="0"/>
          <a:lstStyle/>
          <a:p>
            <a:endParaRPr dirty="0"/>
          </a:p>
        </p:txBody>
      </p:sp>
      <p:pic>
        <p:nvPicPr>
          <p:cNvPr id="11" name="Graphic 10">
            <a:extLst>
              <a:ext uri="{FF2B5EF4-FFF2-40B4-BE49-F238E27FC236}">
                <a16:creationId xmlns:a16="http://schemas.microsoft.com/office/drawing/2014/main" id="{1AEF1457-D689-EE4E-B98F-E03AB9B12239}"/>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36027" y="6406811"/>
            <a:ext cx="1460938" cy="304154"/>
          </a:xfrm>
          <a:prstGeom prst="rect">
            <a:avLst/>
          </a:prstGeom>
        </p:spPr>
      </p:pic>
      <p:sp>
        <p:nvSpPr>
          <p:cNvPr id="3" name="Content Placeholder 2"/>
          <p:cNvSpPr>
            <a:spLocks noGrp="1"/>
          </p:cNvSpPr>
          <p:nvPr>
            <p:ph sz="half" idx="1"/>
          </p:nvPr>
        </p:nvSpPr>
        <p:spPr>
          <a:xfrm>
            <a:off x="515938" y="1825625"/>
            <a:ext cx="5503862"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825625"/>
            <a:ext cx="5503863"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92CAE5E-5750-40F9-8A2D-670958C4B421}" type="slidenum">
              <a:rPr kumimoji="0" lang="en-GB" sz="1200" b="0" i="0" u="none" strike="noStrike" kern="1200" cap="none" spc="0" normalizeH="0" baseline="0" noProof="0" smtClean="0">
                <a:ln>
                  <a:noFill/>
                </a:ln>
                <a:solidFill>
                  <a:srgbClr val="766A65">
                    <a:tint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
        <p:nvSpPr>
          <p:cNvPr id="12" name="Title 1">
            <a:extLst>
              <a:ext uri="{FF2B5EF4-FFF2-40B4-BE49-F238E27FC236}">
                <a16:creationId xmlns:a16="http://schemas.microsoft.com/office/drawing/2014/main" id="{6327B7F9-69FD-DC41-B9E2-F6445224278A}"/>
              </a:ext>
            </a:extLst>
          </p:cNvPr>
          <p:cNvSpPr>
            <a:spLocks noGrp="1"/>
          </p:cNvSpPr>
          <p:nvPr>
            <p:ph type="title"/>
          </p:nvPr>
        </p:nvSpPr>
        <p:spPr>
          <a:xfrm>
            <a:off x="515938" y="509894"/>
            <a:ext cx="11160124" cy="1315731"/>
          </a:xfrm>
        </p:spPr>
        <p:txBody>
          <a:bodyPr anchor="t">
            <a:normAutofit/>
          </a:bodyPr>
          <a:lstStyle>
            <a:lvl1pPr>
              <a:defRPr sz="4000">
                <a:solidFill>
                  <a:schemeClr val="accent2"/>
                </a:solidFill>
              </a:defRPr>
            </a:lvl1pPr>
          </a:lstStyle>
          <a:p>
            <a:r>
              <a:rPr lang="en-US" dirty="0"/>
              <a:t>Click to edit Master title style</a:t>
            </a:r>
            <a:endParaRPr lang="en-GB" dirty="0"/>
          </a:p>
        </p:txBody>
      </p:sp>
    </p:spTree>
    <p:custDataLst>
      <p:tags r:id="rId1"/>
    </p:custDataLst>
    <p:extLst>
      <p:ext uri="{BB962C8B-B14F-4D97-AF65-F5344CB8AC3E}">
        <p14:creationId xmlns:p14="http://schemas.microsoft.com/office/powerpoint/2010/main" val="1623484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ard Factory Comparison">
    <p:spTree>
      <p:nvGrpSpPr>
        <p:cNvPr id="1" name=""/>
        <p:cNvGrpSpPr/>
        <p:nvPr/>
      </p:nvGrpSpPr>
      <p:grpSpPr>
        <a:xfrm>
          <a:off x="0" y="0"/>
          <a:ext cx="0" cy="0"/>
          <a:chOff x="0" y="0"/>
          <a:chExt cx="0" cy="0"/>
        </a:xfrm>
      </p:grpSpPr>
      <p:sp>
        <p:nvSpPr>
          <p:cNvPr id="12" name="object 2">
            <a:extLst>
              <a:ext uri="{FF2B5EF4-FFF2-40B4-BE49-F238E27FC236}">
                <a16:creationId xmlns:a16="http://schemas.microsoft.com/office/drawing/2014/main" id="{83CFBDB5-D381-4D47-BA0F-426ED8B3DC12}"/>
              </a:ext>
            </a:extLst>
          </p:cNvPr>
          <p:cNvSpPr/>
          <p:nvPr userDrawn="1"/>
        </p:nvSpPr>
        <p:spPr>
          <a:xfrm>
            <a:off x="-31531" y="6253654"/>
            <a:ext cx="12286594" cy="625366"/>
          </a:xfrm>
          <a:custGeom>
            <a:avLst/>
            <a:gdLst/>
            <a:ahLst/>
            <a:cxnLst/>
            <a:rect l="l" t="t" r="r" b="b"/>
            <a:pathLst>
              <a:path w="12193270" h="6858000">
                <a:moveTo>
                  <a:pt x="12193193" y="0"/>
                </a:moveTo>
                <a:lnTo>
                  <a:pt x="0" y="0"/>
                </a:lnTo>
                <a:lnTo>
                  <a:pt x="0" y="6858000"/>
                </a:lnTo>
                <a:lnTo>
                  <a:pt x="12193193" y="6858000"/>
                </a:lnTo>
                <a:lnTo>
                  <a:pt x="12193193" y="0"/>
                </a:lnTo>
                <a:close/>
              </a:path>
            </a:pathLst>
          </a:custGeom>
          <a:solidFill>
            <a:srgbClr val="005BBB"/>
          </a:solidFill>
          <a:ln>
            <a:noFill/>
          </a:ln>
        </p:spPr>
        <p:txBody>
          <a:bodyPr wrap="square" lIns="0" tIns="0" rIns="0" bIns="0" rtlCol="0"/>
          <a:lstStyle/>
          <a:p>
            <a:endParaRPr dirty="0"/>
          </a:p>
        </p:txBody>
      </p:sp>
      <p:pic>
        <p:nvPicPr>
          <p:cNvPr id="13" name="Graphic 12">
            <a:extLst>
              <a:ext uri="{FF2B5EF4-FFF2-40B4-BE49-F238E27FC236}">
                <a16:creationId xmlns:a16="http://schemas.microsoft.com/office/drawing/2014/main" id="{ACAF2001-4DD2-5142-92A7-C0896DDF0ECB}"/>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36027" y="6406811"/>
            <a:ext cx="1460938" cy="304154"/>
          </a:xfrm>
          <a:prstGeom prst="rect">
            <a:avLst/>
          </a:prstGeom>
        </p:spPr>
      </p:pic>
      <p:sp>
        <p:nvSpPr>
          <p:cNvPr id="3" name="Text Placeholder 2"/>
          <p:cNvSpPr>
            <a:spLocks noGrp="1"/>
          </p:cNvSpPr>
          <p:nvPr>
            <p:ph type="body" idx="1"/>
          </p:nvPr>
        </p:nvSpPr>
        <p:spPr>
          <a:xfrm>
            <a:off x="515938" y="1681163"/>
            <a:ext cx="548163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5938" y="2505075"/>
            <a:ext cx="5481637"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199" y="1681163"/>
            <a:ext cx="5503863"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199" y="2505075"/>
            <a:ext cx="5503863"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92CAE5E-5750-40F9-8A2D-670958C4B421}" type="slidenum">
              <a:rPr kumimoji="0" lang="en-GB" sz="1200" b="0" i="0" u="none" strike="noStrike" kern="1200" cap="none" spc="0" normalizeH="0" baseline="0" noProof="0" smtClean="0">
                <a:ln>
                  <a:noFill/>
                </a:ln>
                <a:solidFill>
                  <a:srgbClr val="766A65">
                    <a:tint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
        <p:nvSpPr>
          <p:cNvPr id="14" name="Title 1">
            <a:extLst>
              <a:ext uri="{FF2B5EF4-FFF2-40B4-BE49-F238E27FC236}">
                <a16:creationId xmlns:a16="http://schemas.microsoft.com/office/drawing/2014/main" id="{CCBFCA55-9AAC-224D-952D-EB3B07CC05F2}"/>
              </a:ext>
            </a:extLst>
          </p:cNvPr>
          <p:cNvSpPr>
            <a:spLocks noGrp="1"/>
          </p:cNvSpPr>
          <p:nvPr>
            <p:ph type="title"/>
          </p:nvPr>
        </p:nvSpPr>
        <p:spPr>
          <a:xfrm>
            <a:off x="515938" y="509894"/>
            <a:ext cx="11160124" cy="1315731"/>
          </a:xfrm>
        </p:spPr>
        <p:txBody>
          <a:bodyPr anchor="t">
            <a:normAutofit/>
          </a:bodyPr>
          <a:lstStyle>
            <a:lvl1pPr>
              <a:defRPr sz="4000">
                <a:solidFill>
                  <a:schemeClr val="accent2"/>
                </a:solidFill>
              </a:defRPr>
            </a:lvl1pPr>
          </a:lstStyle>
          <a:p>
            <a:r>
              <a:rPr lang="en-US" dirty="0"/>
              <a:t>Click to edit Master title style</a:t>
            </a:r>
            <a:endParaRPr lang="en-GB" dirty="0"/>
          </a:p>
        </p:txBody>
      </p:sp>
    </p:spTree>
    <p:custDataLst>
      <p:tags r:id="rId1"/>
    </p:custDataLst>
    <p:extLst>
      <p:ext uri="{BB962C8B-B14F-4D97-AF65-F5344CB8AC3E}">
        <p14:creationId xmlns:p14="http://schemas.microsoft.com/office/powerpoint/2010/main" val="4174579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ard Factory Title With Header &amp; Footer">
    <p:spTree>
      <p:nvGrpSpPr>
        <p:cNvPr id="1" name=""/>
        <p:cNvGrpSpPr/>
        <p:nvPr/>
      </p:nvGrpSpPr>
      <p:grpSpPr>
        <a:xfrm>
          <a:off x="0" y="0"/>
          <a:ext cx="0" cy="0"/>
          <a:chOff x="0" y="0"/>
          <a:chExt cx="0" cy="0"/>
        </a:xfrm>
      </p:grpSpPr>
      <p:sp>
        <p:nvSpPr>
          <p:cNvPr id="10" name="object 2">
            <a:extLst>
              <a:ext uri="{FF2B5EF4-FFF2-40B4-BE49-F238E27FC236}">
                <a16:creationId xmlns:a16="http://schemas.microsoft.com/office/drawing/2014/main" id="{15D882E7-91D7-CC45-9EA4-96A39823E4FA}"/>
              </a:ext>
            </a:extLst>
          </p:cNvPr>
          <p:cNvSpPr/>
          <p:nvPr userDrawn="1"/>
        </p:nvSpPr>
        <p:spPr>
          <a:xfrm>
            <a:off x="-31531" y="6253654"/>
            <a:ext cx="12286594" cy="625366"/>
          </a:xfrm>
          <a:custGeom>
            <a:avLst/>
            <a:gdLst/>
            <a:ahLst/>
            <a:cxnLst/>
            <a:rect l="l" t="t" r="r" b="b"/>
            <a:pathLst>
              <a:path w="12193270" h="6858000">
                <a:moveTo>
                  <a:pt x="12193193" y="0"/>
                </a:moveTo>
                <a:lnTo>
                  <a:pt x="0" y="0"/>
                </a:lnTo>
                <a:lnTo>
                  <a:pt x="0" y="6858000"/>
                </a:lnTo>
                <a:lnTo>
                  <a:pt x="12193193" y="6858000"/>
                </a:lnTo>
                <a:lnTo>
                  <a:pt x="12193193" y="0"/>
                </a:lnTo>
                <a:close/>
              </a:path>
            </a:pathLst>
          </a:custGeom>
          <a:solidFill>
            <a:srgbClr val="005BBB"/>
          </a:solidFill>
          <a:ln>
            <a:noFill/>
          </a:ln>
        </p:spPr>
        <p:txBody>
          <a:bodyPr wrap="square" lIns="0" tIns="0" rIns="0" bIns="0" rtlCol="0"/>
          <a:lstStyle/>
          <a:p>
            <a:endParaRPr dirty="0"/>
          </a:p>
        </p:txBody>
      </p:sp>
      <p:pic>
        <p:nvPicPr>
          <p:cNvPr id="11" name="Graphic 10">
            <a:extLst>
              <a:ext uri="{FF2B5EF4-FFF2-40B4-BE49-F238E27FC236}">
                <a16:creationId xmlns:a16="http://schemas.microsoft.com/office/drawing/2014/main" id="{45944308-B69F-5740-BD6E-59880F98BC73}"/>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36027" y="6406811"/>
            <a:ext cx="1460938" cy="304154"/>
          </a:xfrm>
          <a:prstGeom prst="rect">
            <a:avLst/>
          </a:prstGeom>
        </p:spPr>
      </p:pic>
      <p:sp>
        <p:nvSpPr>
          <p:cNvPr id="5" name="Slide Number Placeholder 4"/>
          <p:cNvSpPr>
            <a:spLocks noGrp="1"/>
          </p:cNvSpPr>
          <p:nvPr>
            <p:ph type="sldNum" sz="quarter" idx="12"/>
          </p:nvPr>
        </p:nvSpPr>
        <p:spPr>
          <a:xfrm>
            <a:off x="8610600" y="6376325"/>
            <a:ext cx="2743200" cy="365125"/>
          </a:xfrm>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92CAE5E-5750-40F9-8A2D-670958C4B421}" type="slidenum">
              <a:rPr kumimoji="0" lang="en-GB" sz="1200" b="0" i="0" u="none" strike="noStrike" kern="1200" cap="none" spc="0" normalizeH="0" baseline="0" noProof="0" smtClean="0">
                <a:ln>
                  <a:noFill/>
                </a:ln>
                <a:solidFill>
                  <a:srgbClr val="766A65">
                    <a:tint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
        <p:nvSpPr>
          <p:cNvPr id="13" name="Title 1">
            <a:extLst>
              <a:ext uri="{FF2B5EF4-FFF2-40B4-BE49-F238E27FC236}">
                <a16:creationId xmlns:a16="http://schemas.microsoft.com/office/drawing/2014/main" id="{249C56A8-C332-3C42-8091-2A895E71E4BD}"/>
              </a:ext>
            </a:extLst>
          </p:cNvPr>
          <p:cNvSpPr>
            <a:spLocks noGrp="1"/>
          </p:cNvSpPr>
          <p:nvPr>
            <p:ph type="title"/>
          </p:nvPr>
        </p:nvSpPr>
        <p:spPr>
          <a:xfrm>
            <a:off x="515938" y="509894"/>
            <a:ext cx="11160124" cy="1315731"/>
          </a:xfrm>
        </p:spPr>
        <p:txBody>
          <a:bodyPr anchor="t">
            <a:normAutofit/>
          </a:bodyPr>
          <a:lstStyle>
            <a:lvl1pPr>
              <a:defRPr sz="4000">
                <a:solidFill>
                  <a:schemeClr val="accent2"/>
                </a:solidFill>
              </a:defRPr>
            </a:lvl1pPr>
          </a:lstStyle>
          <a:p>
            <a:r>
              <a:rPr lang="en-US" dirty="0"/>
              <a:t>Click to edit Master title style</a:t>
            </a:r>
            <a:endParaRPr lang="en-GB" dirty="0"/>
          </a:p>
        </p:txBody>
      </p:sp>
    </p:spTree>
    <p:custDataLst>
      <p:tags r:id="rId1"/>
    </p:custDataLst>
    <p:extLst>
      <p:ext uri="{BB962C8B-B14F-4D97-AF65-F5344CB8AC3E}">
        <p14:creationId xmlns:p14="http://schemas.microsoft.com/office/powerpoint/2010/main" val="3007335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Card Factory Blank With Header &amp; Footer">
    <p:spTree>
      <p:nvGrpSpPr>
        <p:cNvPr id="1" name=""/>
        <p:cNvGrpSpPr/>
        <p:nvPr/>
      </p:nvGrpSpPr>
      <p:grpSpPr>
        <a:xfrm>
          <a:off x="0" y="0"/>
          <a:ext cx="0" cy="0"/>
          <a:chOff x="0" y="0"/>
          <a:chExt cx="0" cy="0"/>
        </a:xfrm>
      </p:grpSpPr>
      <p:sp>
        <p:nvSpPr>
          <p:cNvPr id="9" name="object 2">
            <a:extLst>
              <a:ext uri="{FF2B5EF4-FFF2-40B4-BE49-F238E27FC236}">
                <a16:creationId xmlns:a16="http://schemas.microsoft.com/office/drawing/2014/main" id="{F5706CD8-F684-BC4A-A1AD-E7D2C20C38C2}"/>
              </a:ext>
            </a:extLst>
          </p:cNvPr>
          <p:cNvSpPr/>
          <p:nvPr userDrawn="1"/>
        </p:nvSpPr>
        <p:spPr>
          <a:xfrm>
            <a:off x="-42041" y="6253654"/>
            <a:ext cx="12286594" cy="625366"/>
          </a:xfrm>
          <a:custGeom>
            <a:avLst/>
            <a:gdLst/>
            <a:ahLst/>
            <a:cxnLst/>
            <a:rect l="l" t="t" r="r" b="b"/>
            <a:pathLst>
              <a:path w="12193270" h="6858000">
                <a:moveTo>
                  <a:pt x="12193193" y="0"/>
                </a:moveTo>
                <a:lnTo>
                  <a:pt x="0" y="0"/>
                </a:lnTo>
                <a:lnTo>
                  <a:pt x="0" y="6858000"/>
                </a:lnTo>
                <a:lnTo>
                  <a:pt x="12193193" y="6858000"/>
                </a:lnTo>
                <a:lnTo>
                  <a:pt x="12193193" y="0"/>
                </a:lnTo>
                <a:close/>
              </a:path>
            </a:pathLst>
          </a:custGeom>
          <a:solidFill>
            <a:srgbClr val="005BBB"/>
          </a:solidFill>
          <a:ln>
            <a:noFill/>
          </a:ln>
        </p:spPr>
        <p:txBody>
          <a:bodyPr wrap="square" lIns="0" tIns="0" rIns="0" bIns="0" rtlCol="0"/>
          <a:lstStyle/>
          <a:p>
            <a:endParaRPr dirty="0"/>
          </a:p>
        </p:txBody>
      </p:sp>
      <p:pic>
        <p:nvPicPr>
          <p:cNvPr id="10" name="Graphic 9">
            <a:extLst>
              <a:ext uri="{FF2B5EF4-FFF2-40B4-BE49-F238E27FC236}">
                <a16:creationId xmlns:a16="http://schemas.microsoft.com/office/drawing/2014/main" id="{1048450E-408C-D742-9B0E-F6EF8A324C61}"/>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36027" y="6406811"/>
            <a:ext cx="1460938" cy="304154"/>
          </a:xfrm>
          <a:prstGeom prst="rect">
            <a:avLst/>
          </a:prstGeom>
        </p:spPr>
      </p:pic>
      <p:sp>
        <p:nvSpPr>
          <p:cNvPr id="4" name="Slide Number Placeholder 3"/>
          <p:cNvSpPr>
            <a:spLocks noGrp="1"/>
          </p:cNvSpPr>
          <p:nvPr>
            <p:ph type="sldNum" sz="quarter" idx="12"/>
          </p:nvPr>
        </p:nvSpPr>
        <p:spPr>
          <a:xfrm>
            <a:off x="8610600" y="6383774"/>
            <a:ext cx="2743200" cy="365125"/>
          </a:xfrm>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92CAE5E-5750-40F9-8A2D-670958C4B421}" type="slidenum">
              <a:rPr kumimoji="0" lang="en-GB" sz="1200" b="0" i="0" u="none" strike="noStrike" kern="1200" cap="none" spc="0" normalizeH="0" baseline="0" noProof="0" smtClean="0">
                <a:ln>
                  <a:noFill/>
                </a:ln>
                <a:solidFill>
                  <a:srgbClr val="766A65">
                    <a:tint val="75000"/>
                  </a:srgb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766A65">
                  <a:tint val="75000"/>
                </a:srgbClr>
              </a:solidFill>
              <a:effectLst/>
              <a:uLnTx/>
              <a:uFillTx/>
              <a:latin typeface="Arial" panose="020B0604020202020204" pitchFamily="34" charset="0"/>
              <a:ea typeface="+mn-ea"/>
              <a:cs typeface="Arial" panose="020B0604020202020204" pitchFamily="34" charset="0"/>
            </a:endParaRPr>
          </a:p>
        </p:txBody>
      </p:sp>
    </p:spTree>
    <p:custDataLst>
      <p:tags r:id="rId1"/>
    </p:custDataLst>
    <p:extLst>
      <p:ext uri="{BB962C8B-B14F-4D97-AF65-F5344CB8AC3E}">
        <p14:creationId xmlns:p14="http://schemas.microsoft.com/office/powerpoint/2010/main" val="3649423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tags" Target="../tags/tag18.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5938" y="365125"/>
            <a:ext cx="11160124"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515938" y="1825625"/>
            <a:ext cx="1116012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932862" y="6356350"/>
            <a:ext cx="2743200" cy="365125"/>
          </a:xfrm>
          <a:prstGeom prst="rect">
            <a:avLst/>
          </a:prstGeom>
        </p:spPr>
        <p:txBody>
          <a:bodyPr vert="horz" lIns="91440" tIns="45720" rIns="91440" bIns="45720" rtlCol="0" anchor="ctr"/>
          <a:lstStyle>
            <a:lvl1pPr algn="r">
              <a:defRPr sz="1200">
                <a:solidFill>
                  <a:schemeClr val="bg1"/>
                </a:solidFill>
              </a:defRPr>
            </a:lvl1pPr>
          </a:lstStyle>
          <a:p>
            <a:pPr>
              <a:defRPr/>
            </a:pPr>
            <a:fld id="{292CAE5E-5750-40F9-8A2D-670958C4B421}" type="slidenum">
              <a:rPr lang="en-GB" smtClean="0"/>
              <a:pPr>
                <a:defRPr/>
              </a:pPr>
              <a:t>‹#›</a:t>
            </a:fld>
            <a:endParaRPr lang="en-GB" dirty="0"/>
          </a:p>
        </p:txBody>
      </p:sp>
    </p:spTree>
    <p:custDataLst>
      <p:tags r:id="rId18"/>
    </p:custDataLst>
    <p:extLst>
      <p:ext uri="{BB962C8B-B14F-4D97-AF65-F5344CB8AC3E}">
        <p14:creationId xmlns:p14="http://schemas.microsoft.com/office/powerpoint/2010/main" val="2873332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25" userDrawn="1">
          <p15:clr>
            <a:srgbClr val="F26B43"/>
          </p15:clr>
        </p15:guide>
        <p15:guide id="4" pos="735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543A2C-B6FF-42D9-96CB-88FD4920523E}" type="datetimeFigureOut">
              <a:rPr lang="en-GB" smtClean="0"/>
              <a:t>30/03/2022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2CAE5E-5750-40F9-8A2D-670958C4B421}" type="slidenum">
              <a:rPr lang="en-GB" smtClean="0"/>
              <a:t>‹#›</a:t>
            </a:fld>
            <a:endParaRPr lang="en-GB"/>
          </a:p>
        </p:txBody>
      </p:sp>
    </p:spTree>
    <p:custDataLst>
      <p:tags r:id="rId18"/>
    </p:custDataLst>
    <p:extLst>
      <p:ext uri="{BB962C8B-B14F-4D97-AF65-F5344CB8AC3E}">
        <p14:creationId xmlns:p14="http://schemas.microsoft.com/office/powerpoint/2010/main" val="252874029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96E4AA0-626A-3E43-83A6-6895C8EB33E1}"/>
              </a:ext>
            </a:extLst>
          </p:cNvPr>
          <p:cNvSpPr txBox="1">
            <a:spLocks/>
          </p:cNvSpPr>
          <p:nvPr/>
        </p:nvSpPr>
        <p:spPr>
          <a:xfrm>
            <a:off x="526448" y="2967918"/>
            <a:ext cx="3850680" cy="1072947"/>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600" b="1" i="1" kern="1200">
                <a:solidFill>
                  <a:schemeClr val="bg1"/>
                </a:solidFill>
                <a:latin typeface="+mj-lt"/>
                <a:ea typeface="+mj-ea"/>
                <a:cs typeface="+mj-cs"/>
              </a:defRPr>
            </a:lvl1pPr>
          </a:lstStyle>
          <a:p>
            <a:r>
              <a:rPr lang="en-US" sz="4000" dirty="0">
                <a:solidFill>
                  <a:schemeClr val="accent2"/>
                </a:solidFill>
              </a:rPr>
              <a:t>Gender Pay Gap Report</a:t>
            </a:r>
            <a:endParaRPr lang="en-GB" sz="4000" dirty="0">
              <a:solidFill>
                <a:schemeClr val="accent2"/>
              </a:solidFill>
            </a:endParaRPr>
          </a:p>
        </p:txBody>
      </p:sp>
      <p:pic>
        <p:nvPicPr>
          <p:cNvPr id="4" name="Picture 3" descr="A picture containing icon&#10;&#10;Description automatically generated">
            <a:extLst>
              <a:ext uri="{FF2B5EF4-FFF2-40B4-BE49-F238E27FC236}">
                <a16:creationId xmlns:a16="http://schemas.microsoft.com/office/drawing/2014/main" id="{9BEB6136-27D2-0649-9893-B2E9A760B8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47414" y="2371256"/>
            <a:ext cx="6095116" cy="2209173"/>
          </a:xfrm>
          <a:prstGeom prst="rect">
            <a:avLst/>
          </a:prstGeom>
        </p:spPr>
      </p:pic>
      <p:sp>
        <p:nvSpPr>
          <p:cNvPr id="5" name="Subtitle 2">
            <a:extLst>
              <a:ext uri="{FF2B5EF4-FFF2-40B4-BE49-F238E27FC236}">
                <a16:creationId xmlns:a16="http://schemas.microsoft.com/office/drawing/2014/main" id="{DE112716-7791-DD4E-864D-6459A50CA713}"/>
              </a:ext>
            </a:extLst>
          </p:cNvPr>
          <p:cNvSpPr txBox="1">
            <a:spLocks/>
          </p:cNvSpPr>
          <p:nvPr/>
        </p:nvSpPr>
        <p:spPr>
          <a:xfrm>
            <a:off x="526448" y="4141280"/>
            <a:ext cx="4245791" cy="122944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0" i="0" kern="1200">
                <a:solidFill>
                  <a:schemeClr val="bg1"/>
                </a:solidFill>
                <a:latin typeface="+mn-lt"/>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400" dirty="0"/>
              <a:t>March 2022</a:t>
            </a:r>
            <a:endParaRPr lang="en-GB" sz="2400" dirty="0"/>
          </a:p>
        </p:txBody>
      </p:sp>
    </p:spTree>
    <p:extLst>
      <p:ext uri="{BB962C8B-B14F-4D97-AF65-F5344CB8AC3E}">
        <p14:creationId xmlns:p14="http://schemas.microsoft.com/office/powerpoint/2010/main" val="2215686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5937" y="531640"/>
            <a:ext cx="5434920" cy="400110"/>
          </a:xfrm>
          <a:prstGeom prst="rect">
            <a:avLst/>
          </a:prstGeom>
          <a:solidFill>
            <a:schemeClr val="tx2"/>
          </a:solidFill>
        </p:spPr>
        <p:txBody>
          <a:bodyPr wrap="square" rtlCol="0">
            <a:spAutoFit/>
          </a:bodyPr>
          <a:lstStyle/>
          <a:p>
            <a:r>
              <a:rPr lang="en-GB" sz="2000" b="1" i="1" dirty="0">
                <a:solidFill>
                  <a:schemeClr val="bg2"/>
                </a:solidFill>
                <a:latin typeface="Averta Semibold" pitchFamily="2" charset="77"/>
                <a:ea typeface="Verdana" panose="020B0604030504040204" pitchFamily="34" charset="0"/>
                <a:cs typeface="Verdana" panose="020B0604030504040204" pitchFamily="34" charset="0"/>
              </a:rPr>
              <a:t>Declaration </a:t>
            </a:r>
          </a:p>
        </p:txBody>
      </p:sp>
      <p:sp>
        <p:nvSpPr>
          <p:cNvPr id="5" name="TextBox 4"/>
          <p:cNvSpPr txBox="1"/>
          <p:nvPr/>
        </p:nvSpPr>
        <p:spPr>
          <a:xfrm>
            <a:off x="7597276" y="1046958"/>
            <a:ext cx="4066744" cy="4893647"/>
          </a:xfrm>
          <a:prstGeom prst="rect">
            <a:avLst/>
          </a:prstGeom>
          <a:noFill/>
        </p:spPr>
        <p:txBody>
          <a:bodyPr wrap="square" rtlCol="0">
            <a:spAutoFit/>
          </a:bodyPr>
          <a:lstStyle/>
          <a:p>
            <a:pPr algn="just"/>
            <a:r>
              <a:rPr lang="en-GB" sz="1200" dirty="0">
                <a:solidFill>
                  <a:schemeClr val="bg1">
                    <a:lumMod val="50000"/>
                  </a:schemeClr>
                </a:solidFill>
                <a:ea typeface="Verdana" panose="020B0604030504040204" pitchFamily="34" charset="0"/>
                <a:cs typeface="Verdana" panose="020B0604030504040204" pitchFamily="34" charset="0"/>
              </a:rPr>
              <a:t>Our mission is to help customers celebrate their life moments. We do this by providing products that are affordable and available to everyone. As a result of our vertically integrated business, we design, make, </a:t>
            </a:r>
            <a:r>
              <a:rPr lang="en-GB" sz="1200" dirty="0" smtClean="0">
                <a:solidFill>
                  <a:schemeClr val="bg1">
                    <a:lumMod val="50000"/>
                  </a:schemeClr>
                </a:solidFill>
                <a:ea typeface="Verdana" panose="020B0604030504040204" pitchFamily="34" charset="0"/>
                <a:cs typeface="Verdana" panose="020B0604030504040204" pitchFamily="34" charset="0"/>
              </a:rPr>
              <a:t>distribute </a:t>
            </a:r>
            <a:r>
              <a:rPr lang="en-GB" sz="1200" dirty="0">
                <a:solidFill>
                  <a:schemeClr val="bg1">
                    <a:lumMod val="50000"/>
                  </a:schemeClr>
                </a:solidFill>
                <a:ea typeface="Verdana" panose="020B0604030504040204" pitchFamily="34" charset="0"/>
                <a:cs typeface="Verdana" panose="020B0604030504040204" pitchFamily="34" charset="0"/>
              </a:rPr>
              <a:t>and sell the majority of products our customers see in store and online. </a:t>
            </a:r>
          </a:p>
          <a:p>
            <a:pPr algn="just"/>
            <a:endParaRPr lang="en-GB" sz="1200" dirty="0">
              <a:solidFill>
                <a:schemeClr val="bg1">
                  <a:lumMod val="50000"/>
                </a:schemeClr>
              </a:solidFill>
              <a:ea typeface="Verdana" panose="020B0604030504040204" pitchFamily="34" charset="0"/>
              <a:cs typeface="Verdana" panose="020B0604030504040204" pitchFamily="34" charset="0"/>
            </a:endParaRPr>
          </a:p>
          <a:p>
            <a:pPr algn="just"/>
            <a:r>
              <a:rPr lang="en-GB" sz="1200" dirty="0">
                <a:solidFill>
                  <a:schemeClr val="bg1">
                    <a:lumMod val="50000"/>
                  </a:schemeClr>
                </a:solidFill>
                <a:ea typeface="Verdana" panose="020B0604030504040204" pitchFamily="34" charset="0"/>
                <a:cs typeface="Verdana" panose="020B0604030504040204" pitchFamily="34" charset="0"/>
              </a:rPr>
              <a:t>Our colleagues are at the heart of this unique proposition and we believe that creating a diverse and inclusive workforce is not only the right thing to do, but allows us to best understand and meet the needs of our diverse range of customers. </a:t>
            </a:r>
          </a:p>
          <a:p>
            <a:pPr algn="just"/>
            <a:endParaRPr lang="en-GB" sz="1200" dirty="0">
              <a:solidFill>
                <a:schemeClr val="bg1">
                  <a:lumMod val="50000"/>
                </a:schemeClr>
              </a:solidFill>
              <a:ea typeface="Verdana" panose="020B0604030504040204" pitchFamily="34" charset="0"/>
              <a:cs typeface="Verdana" panose="020B0604030504040204" pitchFamily="34" charset="0"/>
            </a:endParaRPr>
          </a:p>
          <a:p>
            <a:pPr algn="just"/>
            <a:r>
              <a:rPr lang="en-GB" sz="1200" dirty="0">
                <a:solidFill>
                  <a:schemeClr val="bg1">
                    <a:lumMod val="50000"/>
                  </a:schemeClr>
                </a:solidFill>
                <a:ea typeface="Verdana" panose="020B0604030504040204" pitchFamily="34" charset="0"/>
                <a:cs typeface="Verdana" panose="020B0604030504040204" pitchFamily="34" charset="0"/>
              </a:rPr>
              <a:t>While this year’s Gender Pay Gap Report is significantly skewed through the omission of 96% of our workforce, we recognise that we can do more to encourage and support diversity in all its forms. Our recent pledge as a founding signatory to the British Retail Consortium’s newly-formed Diversity and Inclusion Charter demonstrates our commitment to doing so </a:t>
            </a:r>
            <a:r>
              <a:rPr lang="en-GB" sz="1200" dirty="0" smtClean="0">
                <a:solidFill>
                  <a:schemeClr val="bg1">
                    <a:lumMod val="50000"/>
                  </a:schemeClr>
                </a:solidFill>
                <a:ea typeface="Verdana" panose="020B0604030504040204" pitchFamily="34" charset="0"/>
                <a:cs typeface="Verdana" panose="020B0604030504040204" pitchFamily="34" charset="0"/>
              </a:rPr>
              <a:t>and </a:t>
            </a:r>
            <a:r>
              <a:rPr lang="en-GB" sz="1200" dirty="0">
                <a:solidFill>
                  <a:schemeClr val="bg1">
                    <a:lumMod val="50000"/>
                  </a:schemeClr>
                </a:solidFill>
                <a:ea typeface="Verdana" panose="020B0604030504040204" pitchFamily="34" charset="0"/>
                <a:cs typeface="Verdana" panose="020B0604030504040204" pitchFamily="34" charset="0"/>
              </a:rPr>
              <a:t>helping </a:t>
            </a:r>
            <a:r>
              <a:rPr lang="en-GB" sz="1200" dirty="0" smtClean="0">
                <a:solidFill>
                  <a:schemeClr val="bg1">
                    <a:lumMod val="50000"/>
                  </a:schemeClr>
                </a:solidFill>
                <a:ea typeface="Verdana" panose="020B0604030504040204" pitchFamily="34" charset="0"/>
                <a:cs typeface="Verdana" panose="020B0604030504040204" pitchFamily="34" charset="0"/>
              </a:rPr>
              <a:t>create </a:t>
            </a:r>
            <a:r>
              <a:rPr lang="en-GB" sz="1200" dirty="0">
                <a:solidFill>
                  <a:schemeClr val="bg1">
                    <a:lumMod val="50000"/>
                  </a:schemeClr>
                </a:solidFill>
                <a:ea typeface="Verdana" panose="020B0604030504040204" pitchFamily="34" charset="0"/>
                <a:cs typeface="Verdana" panose="020B0604030504040204" pitchFamily="34" charset="0"/>
              </a:rPr>
              <a:t>a truly diverse Retail industry. </a:t>
            </a:r>
            <a:endParaRPr lang="en-GB" sz="1200" dirty="0"/>
          </a:p>
          <a:p>
            <a:endParaRPr lang="en-GB" sz="1200" dirty="0">
              <a:solidFill>
                <a:schemeClr val="bg1">
                  <a:lumMod val="50000"/>
                </a:schemeClr>
              </a:solidFill>
              <a:ea typeface="Verdana" panose="020B0604030504040204" pitchFamily="34" charset="0"/>
              <a:cs typeface="Verdana" panose="020B0604030504040204" pitchFamily="34" charset="0"/>
            </a:endParaRPr>
          </a:p>
          <a:p>
            <a:endParaRPr lang="en-GB" sz="1200" dirty="0">
              <a:solidFill>
                <a:schemeClr val="bg1">
                  <a:lumMod val="50000"/>
                </a:schemeClr>
              </a:solidFill>
              <a:ea typeface="Verdana" panose="020B0604030504040204" pitchFamily="34" charset="0"/>
              <a:cs typeface="Verdana" panose="020B0604030504040204" pitchFamily="34" charset="0"/>
            </a:endParaRPr>
          </a:p>
          <a:p>
            <a:endParaRPr lang="en-GB" sz="1200" dirty="0">
              <a:solidFill>
                <a:schemeClr val="bg1">
                  <a:lumMod val="50000"/>
                </a:schemeClr>
              </a:solidFill>
              <a:ea typeface="Verdana" panose="020B0604030504040204" pitchFamily="34" charset="0"/>
              <a:cs typeface="Verdana" panose="020B0604030504040204" pitchFamily="34" charset="0"/>
            </a:endParaRPr>
          </a:p>
          <a:p>
            <a:endParaRPr lang="en-GB" sz="1200" dirty="0">
              <a:solidFill>
                <a:schemeClr val="bg1">
                  <a:lumMod val="50000"/>
                </a:schemeClr>
              </a:solidFill>
              <a:ea typeface="Verdana" panose="020B0604030504040204" pitchFamily="34" charset="0"/>
              <a:cs typeface="Verdana" panose="020B0604030504040204" pitchFamily="34" charset="0"/>
            </a:endParaRPr>
          </a:p>
          <a:p>
            <a:r>
              <a:rPr lang="en-GB" sz="1200" b="1" dirty="0">
                <a:solidFill>
                  <a:schemeClr val="tx2"/>
                </a:solidFill>
                <a:ea typeface="Verdana" panose="020B0604030504040204" pitchFamily="34" charset="0"/>
                <a:cs typeface="Verdana" panose="020B0604030504040204" pitchFamily="34" charset="0"/>
              </a:rPr>
              <a:t>Jen Lawrence, Executive Director - People</a:t>
            </a:r>
          </a:p>
        </p:txBody>
      </p:sp>
      <p:sp>
        <p:nvSpPr>
          <p:cNvPr id="6" name="TextBox 5"/>
          <p:cNvSpPr txBox="1"/>
          <p:nvPr/>
        </p:nvSpPr>
        <p:spPr>
          <a:xfrm>
            <a:off x="1985713" y="1046958"/>
            <a:ext cx="4066745" cy="5078313"/>
          </a:xfrm>
          <a:prstGeom prst="rect">
            <a:avLst/>
          </a:prstGeom>
          <a:noFill/>
        </p:spPr>
        <p:txBody>
          <a:bodyPr wrap="square" rtlCol="0">
            <a:spAutoFit/>
          </a:bodyPr>
          <a:lstStyle/>
          <a:p>
            <a:pPr algn="just"/>
            <a:r>
              <a:rPr lang="en-GB" sz="1200" dirty="0">
                <a:solidFill>
                  <a:schemeClr val="bg1">
                    <a:lumMod val="50000"/>
                  </a:schemeClr>
                </a:solidFill>
                <a:ea typeface="Verdana" panose="020B0604030504040204" pitchFamily="34" charset="0"/>
                <a:cs typeface="Verdana" panose="020B0604030504040204" pitchFamily="34" charset="0"/>
              </a:rPr>
              <a:t>In this report, we present our fifth year of gender pay gap information from the pay period that includes April 5th 2021 (the snapshot date) in line with requirements. </a:t>
            </a:r>
          </a:p>
          <a:p>
            <a:pPr algn="just"/>
            <a:endParaRPr lang="en-GB" sz="1200" dirty="0">
              <a:solidFill>
                <a:schemeClr val="bg1">
                  <a:lumMod val="50000"/>
                </a:schemeClr>
              </a:solidFill>
              <a:ea typeface="Verdana" panose="020B0604030504040204" pitchFamily="34" charset="0"/>
              <a:cs typeface="Verdana" panose="020B0604030504040204" pitchFamily="34" charset="0"/>
            </a:endParaRPr>
          </a:p>
          <a:p>
            <a:pPr algn="just"/>
            <a:r>
              <a:rPr lang="en-GB" sz="1200" dirty="0">
                <a:solidFill>
                  <a:schemeClr val="bg1">
                    <a:lumMod val="50000"/>
                  </a:schemeClr>
                </a:solidFill>
                <a:ea typeface="Verdana" panose="020B0604030504040204" pitchFamily="34" charset="0"/>
                <a:cs typeface="Verdana" panose="020B0604030504040204" pitchFamily="34" charset="0"/>
              </a:rPr>
              <a:t>It is based on average hourly pay rate comparisons, and includes data that covers all eligible Card Factory colleagues within the UK (including Northern Ireland) who are employed by </a:t>
            </a:r>
            <a:r>
              <a:rPr lang="en-GB" sz="1200" dirty="0" err="1">
                <a:solidFill>
                  <a:schemeClr val="bg1">
                    <a:lumMod val="50000"/>
                  </a:schemeClr>
                </a:solidFill>
                <a:ea typeface="Verdana" panose="020B0604030504040204" pitchFamily="34" charset="0"/>
                <a:cs typeface="Verdana" panose="020B0604030504040204" pitchFamily="34" charset="0"/>
              </a:rPr>
              <a:t>Sportswift</a:t>
            </a:r>
            <a:r>
              <a:rPr lang="en-GB" sz="1200" dirty="0">
                <a:solidFill>
                  <a:schemeClr val="bg1">
                    <a:lumMod val="50000"/>
                  </a:schemeClr>
                </a:solidFill>
                <a:ea typeface="Verdana" panose="020B0604030504040204" pitchFamily="34" charset="0"/>
                <a:cs typeface="Verdana" panose="020B0604030504040204" pitchFamily="34" charset="0"/>
              </a:rPr>
              <a:t> Ltd. It should be noted that – due to colleagues being on furlough, with Card Factory classed as a ‘non essential retailer’ – only 3.9% of colleagues are eligible for inclusion in this report, which significantly affects the information reported and is in no way representative of our business when all colleagues are taken into account. </a:t>
            </a:r>
          </a:p>
          <a:p>
            <a:pPr algn="just"/>
            <a:endParaRPr lang="en-GB" sz="1200" dirty="0">
              <a:solidFill>
                <a:schemeClr val="bg1">
                  <a:lumMod val="50000"/>
                </a:schemeClr>
              </a:solidFill>
              <a:ea typeface="Verdana" panose="020B0604030504040204" pitchFamily="34" charset="0"/>
              <a:cs typeface="Verdana" panose="020B0604030504040204" pitchFamily="34" charset="0"/>
            </a:endParaRPr>
          </a:p>
          <a:p>
            <a:pPr algn="just"/>
            <a:r>
              <a:rPr lang="en-GB" sz="1200" dirty="0">
                <a:solidFill>
                  <a:schemeClr val="bg1">
                    <a:lumMod val="50000"/>
                  </a:schemeClr>
                </a:solidFill>
                <a:ea typeface="Verdana" panose="020B0604030504040204" pitchFamily="34" charset="0"/>
                <a:cs typeface="Verdana" panose="020B0604030504040204" pitchFamily="34" charset="0"/>
              </a:rPr>
              <a:t>Most importantly, we pay all hourly colleagues equally, regardless of gender, and our overall approach to pay is gender neutral by design. Finally, we confirm that the information and data is accurate and in line with mandatory requirements</a:t>
            </a:r>
            <a:r>
              <a:rPr lang="en-GB" sz="1200" dirty="0"/>
              <a:t>.</a:t>
            </a:r>
          </a:p>
          <a:p>
            <a:endParaRPr lang="en-GB" sz="1200" dirty="0">
              <a:solidFill>
                <a:schemeClr val="bg1">
                  <a:lumMod val="50000"/>
                </a:schemeClr>
              </a:solidFill>
              <a:ea typeface="Verdana" panose="020B0604030504040204" pitchFamily="34" charset="0"/>
              <a:cs typeface="Verdana" panose="020B0604030504040204" pitchFamily="34" charset="0"/>
            </a:endParaRPr>
          </a:p>
          <a:p>
            <a:endParaRPr lang="en-GB" sz="1200" dirty="0">
              <a:solidFill>
                <a:schemeClr val="bg1">
                  <a:lumMod val="50000"/>
                </a:schemeClr>
              </a:solidFill>
              <a:ea typeface="Verdana" panose="020B0604030504040204" pitchFamily="34" charset="0"/>
              <a:cs typeface="Verdana" panose="020B0604030504040204" pitchFamily="34" charset="0"/>
            </a:endParaRPr>
          </a:p>
          <a:p>
            <a:endParaRPr lang="en-GB" sz="1200" dirty="0">
              <a:solidFill>
                <a:schemeClr val="bg1">
                  <a:lumMod val="50000"/>
                </a:schemeClr>
              </a:solidFill>
              <a:ea typeface="Verdana" panose="020B0604030504040204" pitchFamily="34" charset="0"/>
              <a:cs typeface="Verdana" panose="020B0604030504040204" pitchFamily="34" charset="0"/>
            </a:endParaRPr>
          </a:p>
          <a:p>
            <a:endParaRPr lang="en-GB" sz="1200" dirty="0">
              <a:solidFill>
                <a:schemeClr val="bg1">
                  <a:lumMod val="50000"/>
                </a:schemeClr>
              </a:solidFill>
              <a:ea typeface="Verdana" panose="020B0604030504040204" pitchFamily="34" charset="0"/>
              <a:cs typeface="Verdana" panose="020B0604030504040204" pitchFamily="34" charset="0"/>
            </a:endParaRPr>
          </a:p>
          <a:p>
            <a:endParaRPr lang="en-GB" sz="1200" dirty="0">
              <a:solidFill>
                <a:schemeClr val="bg1">
                  <a:lumMod val="50000"/>
                </a:schemeClr>
              </a:solidFill>
              <a:ea typeface="Verdana" panose="020B0604030504040204" pitchFamily="34" charset="0"/>
              <a:cs typeface="Verdana" panose="020B0604030504040204" pitchFamily="34" charset="0"/>
            </a:endParaRPr>
          </a:p>
          <a:p>
            <a:r>
              <a:rPr lang="en-GB" sz="1200" b="1" dirty="0">
                <a:solidFill>
                  <a:schemeClr val="tx2"/>
                </a:solidFill>
                <a:ea typeface="Verdana" panose="020B0604030504040204" pitchFamily="34" charset="0"/>
                <a:cs typeface="Verdana" panose="020B0604030504040204" pitchFamily="34" charset="0"/>
              </a:rPr>
              <a:t>Darcy </a:t>
            </a:r>
            <a:r>
              <a:rPr lang="en-GB" sz="1200" b="1" dirty="0" err="1">
                <a:solidFill>
                  <a:schemeClr val="tx2"/>
                </a:solidFill>
                <a:ea typeface="Verdana" panose="020B0604030504040204" pitchFamily="34" charset="0"/>
                <a:cs typeface="Verdana" panose="020B0604030504040204" pitchFamily="34" charset="0"/>
              </a:rPr>
              <a:t>Willson-Rymer</a:t>
            </a:r>
            <a:r>
              <a:rPr lang="en-GB" sz="1200" b="1" dirty="0">
                <a:solidFill>
                  <a:schemeClr val="tx2"/>
                </a:solidFill>
                <a:ea typeface="Verdana" panose="020B0604030504040204" pitchFamily="34" charset="0"/>
                <a:cs typeface="Verdana" panose="020B0604030504040204" pitchFamily="34" charset="0"/>
              </a:rPr>
              <a:t>, CEO</a:t>
            </a:r>
          </a:p>
        </p:txBody>
      </p:sp>
      <p:pic>
        <p:nvPicPr>
          <p:cNvPr id="8" name="Picture 7"/>
          <p:cNvPicPr>
            <a:picLocks noChangeAspect="1"/>
          </p:cNvPicPr>
          <p:nvPr/>
        </p:nvPicPr>
        <p:blipFill rotWithShape="1">
          <a:blip r:embed="rId3"/>
          <a:srcRect l="49378" t="14455" r="10799" b="27967"/>
          <a:stretch/>
        </p:blipFill>
        <p:spPr>
          <a:xfrm>
            <a:off x="1806522" y="4782217"/>
            <a:ext cx="1455884" cy="839449"/>
          </a:xfrm>
          <a:prstGeom prst="rect">
            <a:avLst/>
          </a:prstGeom>
        </p:spPr>
      </p:pic>
      <p:pic>
        <p:nvPicPr>
          <p:cNvPr id="9" name="Picture 8"/>
          <p:cNvPicPr>
            <a:picLocks noChangeAspect="1"/>
          </p:cNvPicPr>
          <p:nvPr/>
        </p:nvPicPr>
        <p:blipFill rotWithShape="1">
          <a:blip r:embed="rId4"/>
          <a:srcRect l="7089" t="18992" r="67290" b="14198"/>
          <a:stretch/>
        </p:blipFill>
        <p:spPr>
          <a:xfrm>
            <a:off x="6202618" y="1127266"/>
            <a:ext cx="1339813" cy="1349116"/>
          </a:xfrm>
          <a:prstGeom prst="rect">
            <a:avLst/>
          </a:prstGeom>
        </p:spPr>
      </p:pic>
      <p:pic>
        <p:nvPicPr>
          <p:cNvPr id="10" name="Picture 9">
            <a:extLst>
              <a:ext uri="{FF2B5EF4-FFF2-40B4-BE49-F238E27FC236}">
                <a16:creationId xmlns:a16="http://schemas.microsoft.com/office/drawing/2014/main" id="{ACE19955-EEB1-0D4B-8F77-3BC844611B53}"/>
              </a:ext>
            </a:extLst>
          </p:cNvPr>
          <p:cNvPicPr>
            <a:picLocks noChangeAspect="1"/>
          </p:cNvPicPr>
          <p:nvPr/>
        </p:nvPicPr>
        <p:blipFill rotWithShape="1">
          <a:blip r:embed="rId3"/>
          <a:srcRect l="13380" t="12857" r="58267" b="15244"/>
          <a:stretch/>
        </p:blipFill>
        <p:spPr>
          <a:xfrm>
            <a:off x="530452" y="1127267"/>
            <a:ext cx="1334126" cy="1349115"/>
          </a:xfrm>
          <a:prstGeom prst="rect">
            <a:avLst/>
          </a:prstGeom>
        </p:spPr>
      </p:pic>
      <p:pic>
        <p:nvPicPr>
          <p:cNvPr id="12" name="Picture 11">
            <a:extLst>
              <a:ext uri="{FF2B5EF4-FFF2-40B4-BE49-F238E27FC236}">
                <a16:creationId xmlns:a16="http://schemas.microsoft.com/office/drawing/2014/main" id="{E8E5A7DE-96E6-D74F-A250-09134E245B5F}"/>
              </a:ext>
            </a:extLst>
          </p:cNvPr>
          <p:cNvPicPr>
            <a:picLocks noChangeAspect="1"/>
          </p:cNvPicPr>
          <p:nvPr/>
        </p:nvPicPr>
        <p:blipFill rotWithShape="1">
          <a:blip r:embed="rId4"/>
          <a:srcRect l="34376" t="22568" r="2558" b="42542"/>
          <a:stretch/>
        </p:blipFill>
        <p:spPr>
          <a:xfrm>
            <a:off x="7640817" y="5050110"/>
            <a:ext cx="2474770" cy="528701"/>
          </a:xfrm>
          <a:prstGeom prst="rect">
            <a:avLst/>
          </a:prstGeom>
        </p:spPr>
      </p:pic>
      <p:sp>
        <p:nvSpPr>
          <p:cNvPr id="17" name="TextBox 16">
            <a:extLst>
              <a:ext uri="{FF2B5EF4-FFF2-40B4-BE49-F238E27FC236}">
                <a16:creationId xmlns:a16="http://schemas.microsoft.com/office/drawing/2014/main" id="{9793D5DF-0348-174D-89CE-8C79E9B59358}"/>
              </a:ext>
            </a:extLst>
          </p:cNvPr>
          <p:cNvSpPr txBox="1"/>
          <p:nvPr/>
        </p:nvSpPr>
        <p:spPr>
          <a:xfrm>
            <a:off x="6202617" y="531640"/>
            <a:ext cx="5473445" cy="400110"/>
          </a:xfrm>
          <a:prstGeom prst="rect">
            <a:avLst/>
          </a:prstGeom>
          <a:solidFill>
            <a:schemeClr val="tx2"/>
          </a:solidFill>
        </p:spPr>
        <p:txBody>
          <a:bodyPr wrap="square" rtlCol="0">
            <a:spAutoFit/>
          </a:bodyPr>
          <a:lstStyle/>
          <a:p>
            <a:r>
              <a:rPr lang="en-GB" sz="2000" b="1" i="1" dirty="0">
                <a:solidFill>
                  <a:schemeClr val="bg2"/>
                </a:solidFill>
                <a:latin typeface="Averta Semibold" pitchFamily="2" charset="77"/>
                <a:ea typeface="Verdana" panose="020B0604030504040204" pitchFamily="34" charset="0"/>
                <a:cs typeface="Verdana" panose="020B0604030504040204" pitchFamily="34" charset="0"/>
              </a:rPr>
              <a:t>Foreword </a:t>
            </a:r>
          </a:p>
        </p:txBody>
      </p:sp>
    </p:spTree>
    <p:extLst>
      <p:ext uri="{BB962C8B-B14F-4D97-AF65-F5344CB8AC3E}">
        <p14:creationId xmlns:p14="http://schemas.microsoft.com/office/powerpoint/2010/main" val="3839512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B0EE6DCF-00E9-B042-A15D-C29536F142B5}"/>
              </a:ext>
            </a:extLst>
          </p:cNvPr>
          <p:cNvGraphicFramePr>
            <a:graphicFrameLocks noGrp="1"/>
          </p:cNvGraphicFramePr>
          <p:nvPr>
            <p:extLst>
              <p:ext uri="{D42A27DB-BD31-4B8C-83A1-F6EECF244321}">
                <p14:modId xmlns:p14="http://schemas.microsoft.com/office/powerpoint/2010/main" val="2135277178"/>
              </p:ext>
            </p:extLst>
          </p:nvPr>
        </p:nvGraphicFramePr>
        <p:xfrm>
          <a:off x="350156" y="676260"/>
          <a:ext cx="6189660" cy="1280160"/>
        </p:xfrm>
        <a:graphic>
          <a:graphicData uri="http://schemas.openxmlformats.org/drawingml/2006/table">
            <a:tbl>
              <a:tblPr firstRow="1" bandRow="1">
                <a:tableStyleId>{5C22544A-7EE6-4342-B048-85BDC9FD1C3A}</a:tableStyleId>
              </a:tblPr>
              <a:tblGrid>
                <a:gridCol w="2640361">
                  <a:extLst>
                    <a:ext uri="{9D8B030D-6E8A-4147-A177-3AD203B41FA5}">
                      <a16:colId xmlns:a16="http://schemas.microsoft.com/office/drawing/2014/main" val="3609388798"/>
                    </a:ext>
                  </a:extLst>
                </a:gridCol>
                <a:gridCol w="1816309">
                  <a:extLst>
                    <a:ext uri="{9D8B030D-6E8A-4147-A177-3AD203B41FA5}">
                      <a16:colId xmlns:a16="http://schemas.microsoft.com/office/drawing/2014/main" val="3384207262"/>
                    </a:ext>
                  </a:extLst>
                </a:gridCol>
                <a:gridCol w="1732990">
                  <a:extLst>
                    <a:ext uri="{9D8B030D-6E8A-4147-A177-3AD203B41FA5}">
                      <a16:colId xmlns:a16="http://schemas.microsoft.com/office/drawing/2014/main" val="2027614848"/>
                    </a:ext>
                  </a:extLst>
                </a:gridCol>
              </a:tblGrid>
              <a:tr h="303953">
                <a:tc>
                  <a:txBody>
                    <a:bodyPr/>
                    <a:lstStyle/>
                    <a:p>
                      <a:endParaRPr lang="en-US" dirty="0"/>
                    </a:p>
                  </a:txBody>
                  <a:tcPr>
                    <a:noFill/>
                  </a:tcPr>
                </a:tc>
                <a:tc>
                  <a:txBody>
                    <a:bodyPr/>
                    <a:lstStyle/>
                    <a:p>
                      <a:pPr algn="l"/>
                      <a:r>
                        <a:rPr lang="en-US" sz="1800" kern="1200" dirty="0">
                          <a:solidFill>
                            <a:schemeClr val="tx2"/>
                          </a:solidFill>
                          <a:latin typeface="+mj-lt"/>
                          <a:ea typeface="+mn-ea"/>
                          <a:cs typeface="+mn-cs"/>
                        </a:rPr>
                        <a:t>Mean Average</a:t>
                      </a:r>
                    </a:p>
                  </a:txBody>
                  <a:tcPr anchor="ctr">
                    <a:noFill/>
                  </a:tcPr>
                </a:tc>
                <a:tc>
                  <a:txBody>
                    <a:bodyPr/>
                    <a:lstStyle/>
                    <a:p>
                      <a:pPr algn="l"/>
                      <a:r>
                        <a:rPr lang="en-US" sz="1800" b="1" kern="1200" dirty="0">
                          <a:solidFill>
                            <a:schemeClr val="tx2"/>
                          </a:solidFill>
                          <a:latin typeface="+mj-lt"/>
                          <a:ea typeface="+mn-ea"/>
                          <a:cs typeface="+mn-cs"/>
                        </a:rPr>
                        <a:t>Median Middle</a:t>
                      </a:r>
                    </a:p>
                  </a:txBody>
                  <a:tcPr anchor="ctr">
                    <a:noFill/>
                  </a:tcPr>
                </a:tc>
                <a:extLst>
                  <a:ext uri="{0D108BD9-81ED-4DB2-BD59-A6C34878D82A}">
                    <a16:rowId xmlns:a16="http://schemas.microsoft.com/office/drawing/2014/main" val="3079321254"/>
                  </a:ext>
                </a:extLst>
              </a:tr>
              <a:tr h="379941">
                <a:tc>
                  <a:txBody>
                    <a:bodyPr/>
                    <a:lstStyle/>
                    <a:p>
                      <a:r>
                        <a:rPr lang="en-US" dirty="0">
                          <a:solidFill>
                            <a:schemeClr val="tx2"/>
                          </a:solidFill>
                          <a:latin typeface="+mj-lt"/>
                        </a:rPr>
                        <a:t>Gender pay gap</a:t>
                      </a:r>
                    </a:p>
                  </a:txBody>
                  <a:tcPr>
                    <a:noFill/>
                  </a:tcPr>
                </a:tc>
                <a:tc>
                  <a:txBody>
                    <a:bodyPr/>
                    <a:lstStyle/>
                    <a:p>
                      <a:r>
                        <a:rPr lang="en-US" sz="2400" dirty="0">
                          <a:solidFill>
                            <a:schemeClr val="tx2"/>
                          </a:solidFill>
                          <a:latin typeface="+mj-lt"/>
                        </a:rPr>
                        <a:t>51%</a:t>
                      </a:r>
                    </a:p>
                  </a:txBody>
                  <a:tcPr>
                    <a:noFill/>
                  </a:tcPr>
                </a:tc>
                <a:tc>
                  <a:txBody>
                    <a:bodyPr/>
                    <a:lstStyle/>
                    <a:p>
                      <a:r>
                        <a:rPr lang="en-US" sz="2400" kern="1200" dirty="0">
                          <a:solidFill>
                            <a:schemeClr val="tx2"/>
                          </a:solidFill>
                          <a:latin typeface="+mj-lt"/>
                          <a:ea typeface="+mn-ea"/>
                          <a:cs typeface="+mn-cs"/>
                        </a:rPr>
                        <a:t>37%</a:t>
                      </a:r>
                    </a:p>
                  </a:txBody>
                  <a:tcPr>
                    <a:noFill/>
                  </a:tcPr>
                </a:tc>
                <a:extLst>
                  <a:ext uri="{0D108BD9-81ED-4DB2-BD59-A6C34878D82A}">
                    <a16:rowId xmlns:a16="http://schemas.microsoft.com/office/drawing/2014/main" val="4259554044"/>
                  </a:ext>
                </a:extLst>
              </a:tr>
              <a:tr h="379941">
                <a:tc>
                  <a:txBody>
                    <a:bodyPr/>
                    <a:lstStyle/>
                    <a:p>
                      <a:r>
                        <a:rPr lang="en-US" dirty="0">
                          <a:solidFill>
                            <a:schemeClr val="tx2"/>
                          </a:solidFill>
                          <a:latin typeface="+mj-lt"/>
                        </a:rPr>
                        <a:t>Gender bonus gap</a:t>
                      </a:r>
                    </a:p>
                  </a:txBody>
                  <a:tcPr>
                    <a:noFill/>
                  </a:tcPr>
                </a:tc>
                <a:tc>
                  <a:txBody>
                    <a:bodyPr/>
                    <a:lstStyle/>
                    <a:p>
                      <a:r>
                        <a:rPr lang="en-US" sz="2400" dirty="0">
                          <a:solidFill>
                            <a:schemeClr val="tx2"/>
                          </a:solidFill>
                          <a:latin typeface="+mj-lt"/>
                        </a:rPr>
                        <a:t>37%</a:t>
                      </a:r>
                    </a:p>
                  </a:txBody>
                  <a:tcPr>
                    <a:noFill/>
                  </a:tcPr>
                </a:tc>
                <a:tc>
                  <a:txBody>
                    <a:bodyPr/>
                    <a:lstStyle/>
                    <a:p>
                      <a:r>
                        <a:rPr lang="en-US" sz="2400" dirty="0">
                          <a:solidFill>
                            <a:schemeClr val="tx2"/>
                          </a:solidFill>
                          <a:latin typeface="+mj-lt"/>
                        </a:rPr>
                        <a:t>-30%</a:t>
                      </a:r>
                    </a:p>
                  </a:txBody>
                  <a:tcPr>
                    <a:noFill/>
                  </a:tcPr>
                </a:tc>
                <a:extLst>
                  <a:ext uri="{0D108BD9-81ED-4DB2-BD59-A6C34878D82A}">
                    <a16:rowId xmlns:a16="http://schemas.microsoft.com/office/drawing/2014/main" val="1050894682"/>
                  </a:ext>
                </a:extLst>
              </a:tr>
            </a:tbl>
          </a:graphicData>
        </a:graphic>
      </p:graphicFrame>
      <p:sp>
        <p:nvSpPr>
          <p:cNvPr id="7" name="Rectangle 6">
            <a:extLst>
              <a:ext uri="{FF2B5EF4-FFF2-40B4-BE49-F238E27FC236}">
                <a16:creationId xmlns:a16="http://schemas.microsoft.com/office/drawing/2014/main" id="{A920F009-AE5E-CE41-AE3F-F821B6E4C06D}"/>
              </a:ext>
            </a:extLst>
          </p:cNvPr>
          <p:cNvSpPr/>
          <p:nvPr/>
        </p:nvSpPr>
        <p:spPr>
          <a:xfrm>
            <a:off x="1805044" y="3174325"/>
            <a:ext cx="1757680" cy="646331"/>
          </a:xfrm>
          <a:prstGeom prst="rect">
            <a:avLst/>
          </a:prstGeom>
        </p:spPr>
        <p:txBody>
          <a:bodyPr wrap="square">
            <a:spAutoFit/>
          </a:bodyPr>
          <a:lstStyle/>
          <a:p>
            <a:r>
              <a:rPr lang="en-GB" sz="1200" dirty="0">
                <a:solidFill>
                  <a:schemeClr val="tx2"/>
                </a:solidFill>
                <a:latin typeface="+mj-lt"/>
                <a:ea typeface="Verdana" panose="020B0604030504040204" pitchFamily="34" charset="0"/>
                <a:cs typeface="Verdana" panose="020B0604030504040204" pitchFamily="34" charset="0"/>
              </a:rPr>
              <a:t>2020’s reported figure</a:t>
            </a:r>
          </a:p>
          <a:p>
            <a:r>
              <a:rPr lang="en-GB" sz="2400" dirty="0">
                <a:solidFill>
                  <a:schemeClr val="tx2"/>
                </a:solidFill>
                <a:latin typeface="+mj-lt"/>
                <a:ea typeface="Verdana" panose="020B0604030504040204" pitchFamily="34" charset="0"/>
                <a:cs typeface="Verdana" panose="020B0604030504040204" pitchFamily="34" charset="0"/>
              </a:rPr>
              <a:t>13.6%</a:t>
            </a:r>
          </a:p>
        </p:txBody>
      </p:sp>
      <p:sp>
        <p:nvSpPr>
          <p:cNvPr id="8" name="Rectangle 7">
            <a:extLst>
              <a:ext uri="{FF2B5EF4-FFF2-40B4-BE49-F238E27FC236}">
                <a16:creationId xmlns:a16="http://schemas.microsoft.com/office/drawing/2014/main" id="{D4A06CF4-D7ED-6D40-A0CB-19E8794E462E}"/>
              </a:ext>
            </a:extLst>
          </p:cNvPr>
          <p:cNvSpPr/>
          <p:nvPr/>
        </p:nvSpPr>
        <p:spPr>
          <a:xfrm>
            <a:off x="4972447" y="3174325"/>
            <a:ext cx="1437073" cy="646331"/>
          </a:xfrm>
          <a:prstGeom prst="rect">
            <a:avLst/>
          </a:prstGeom>
        </p:spPr>
        <p:txBody>
          <a:bodyPr wrap="square">
            <a:spAutoFit/>
          </a:bodyPr>
          <a:lstStyle/>
          <a:p>
            <a:r>
              <a:rPr lang="en-GB" sz="1200" dirty="0">
                <a:solidFill>
                  <a:schemeClr val="tx2"/>
                </a:solidFill>
                <a:latin typeface="+mj-lt"/>
                <a:ea typeface="Verdana" panose="020B0604030504040204" pitchFamily="34" charset="0"/>
                <a:cs typeface="Verdana" panose="020B0604030504040204" pitchFamily="34" charset="0"/>
              </a:rPr>
              <a:t>This year’s figure</a:t>
            </a:r>
          </a:p>
          <a:p>
            <a:r>
              <a:rPr lang="en-GB" sz="2400" dirty="0">
                <a:solidFill>
                  <a:schemeClr val="tx2"/>
                </a:solidFill>
                <a:latin typeface="+mj-lt"/>
                <a:ea typeface="Verdana" panose="020B0604030504040204" pitchFamily="34" charset="0"/>
                <a:cs typeface="Verdana" panose="020B0604030504040204" pitchFamily="34" charset="0"/>
              </a:rPr>
              <a:t>51%</a:t>
            </a:r>
          </a:p>
        </p:txBody>
      </p:sp>
      <p:graphicFrame>
        <p:nvGraphicFramePr>
          <p:cNvPr id="9" name="Chart 8">
            <a:extLst>
              <a:ext uri="{FF2B5EF4-FFF2-40B4-BE49-F238E27FC236}">
                <a16:creationId xmlns:a16="http://schemas.microsoft.com/office/drawing/2014/main" id="{A2F46B8E-74F7-2441-9AD8-8ACAA50E2B93}"/>
              </a:ext>
            </a:extLst>
          </p:cNvPr>
          <p:cNvGraphicFramePr/>
          <p:nvPr>
            <p:extLst>
              <p:ext uri="{D42A27DB-BD31-4B8C-83A1-F6EECF244321}">
                <p14:modId xmlns:p14="http://schemas.microsoft.com/office/powerpoint/2010/main" val="3624430837"/>
              </p:ext>
            </p:extLst>
          </p:nvPr>
        </p:nvGraphicFramePr>
        <p:xfrm>
          <a:off x="3274614" y="2934721"/>
          <a:ext cx="2074632" cy="166233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F5E09ADC-1E18-C740-8BFD-2B9DBF70CB8D}"/>
              </a:ext>
            </a:extLst>
          </p:cNvPr>
          <p:cNvGraphicFramePr/>
          <p:nvPr>
            <p:extLst>
              <p:ext uri="{D42A27DB-BD31-4B8C-83A1-F6EECF244321}">
                <p14:modId xmlns:p14="http://schemas.microsoft.com/office/powerpoint/2010/main" val="3689784879"/>
              </p:ext>
            </p:extLst>
          </p:nvPr>
        </p:nvGraphicFramePr>
        <p:xfrm>
          <a:off x="264696" y="2934722"/>
          <a:ext cx="1733934" cy="1682381"/>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CF983BD7-77D6-674C-AEBB-543B57B65C29}"/>
              </a:ext>
            </a:extLst>
          </p:cNvPr>
          <p:cNvSpPr txBox="1"/>
          <p:nvPr/>
        </p:nvSpPr>
        <p:spPr>
          <a:xfrm>
            <a:off x="337266" y="237360"/>
            <a:ext cx="6189663" cy="400110"/>
          </a:xfrm>
          <a:prstGeom prst="rect">
            <a:avLst/>
          </a:prstGeom>
          <a:solidFill>
            <a:schemeClr val="tx2"/>
          </a:solidFill>
        </p:spPr>
        <p:txBody>
          <a:bodyPr wrap="square" rtlCol="0">
            <a:spAutoFit/>
          </a:bodyPr>
          <a:lstStyle/>
          <a:p>
            <a:r>
              <a:rPr lang="en-GB" sz="2000" b="1" i="1" dirty="0">
                <a:solidFill>
                  <a:schemeClr val="bg2"/>
                </a:solidFill>
                <a:latin typeface="Averta Semibold" pitchFamily="2" charset="77"/>
                <a:ea typeface="Verdana" panose="020B0604030504040204" pitchFamily="34" charset="0"/>
                <a:cs typeface="Verdana" panose="020B0604030504040204" pitchFamily="34" charset="0"/>
              </a:rPr>
              <a:t>Difference between men &amp; women</a:t>
            </a:r>
          </a:p>
        </p:txBody>
      </p:sp>
      <p:sp>
        <p:nvSpPr>
          <p:cNvPr id="13" name="TextBox 12">
            <a:extLst>
              <a:ext uri="{FF2B5EF4-FFF2-40B4-BE49-F238E27FC236}">
                <a16:creationId xmlns:a16="http://schemas.microsoft.com/office/drawing/2014/main" id="{F4801B7D-E35A-944F-8BFE-0383F266D1B6}"/>
              </a:ext>
            </a:extLst>
          </p:cNvPr>
          <p:cNvSpPr txBox="1"/>
          <p:nvPr/>
        </p:nvSpPr>
        <p:spPr>
          <a:xfrm>
            <a:off x="6758968" y="247870"/>
            <a:ext cx="5128238" cy="400110"/>
          </a:xfrm>
          <a:prstGeom prst="rect">
            <a:avLst/>
          </a:prstGeom>
          <a:solidFill>
            <a:schemeClr val="tx2"/>
          </a:solidFill>
        </p:spPr>
        <p:txBody>
          <a:bodyPr wrap="square" rtlCol="0">
            <a:spAutoFit/>
          </a:bodyPr>
          <a:lstStyle/>
          <a:p>
            <a:r>
              <a:rPr lang="en-GB" sz="2000" b="1" i="1" dirty="0">
                <a:solidFill>
                  <a:schemeClr val="bg2"/>
                </a:solidFill>
                <a:latin typeface="Averta Semibold" pitchFamily="2" charset="77"/>
                <a:ea typeface="Verdana" panose="020B0604030504040204" pitchFamily="34" charset="0"/>
                <a:cs typeface="Verdana" panose="020B0604030504040204" pitchFamily="34" charset="0"/>
              </a:rPr>
              <a:t>Understanding the pay gap</a:t>
            </a:r>
          </a:p>
        </p:txBody>
      </p:sp>
      <p:sp>
        <p:nvSpPr>
          <p:cNvPr id="15" name="TextBox 14">
            <a:extLst>
              <a:ext uri="{FF2B5EF4-FFF2-40B4-BE49-F238E27FC236}">
                <a16:creationId xmlns:a16="http://schemas.microsoft.com/office/drawing/2014/main" id="{6C4F6BF9-C884-FC41-847F-CCD54B552FDB}"/>
              </a:ext>
            </a:extLst>
          </p:cNvPr>
          <p:cNvSpPr txBox="1"/>
          <p:nvPr/>
        </p:nvSpPr>
        <p:spPr>
          <a:xfrm>
            <a:off x="6758970" y="742171"/>
            <a:ext cx="5128236" cy="5632311"/>
          </a:xfrm>
          <a:prstGeom prst="rect">
            <a:avLst/>
          </a:prstGeom>
          <a:noFill/>
        </p:spPr>
        <p:txBody>
          <a:bodyPr wrap="square" rtlCol="0">
            <a:spAutoFit/>
          </a:bodyPr>
          <a:lstStyle/>
          <a:p>
            <a:pPr algn="just"/>
            <a:r>
              <a:rPr lang="en-GB" sz="1200" dirty="0">
                <a:solidFill>
                  <a:schemeClr val="bg1">
                    <a:lumMod val="50000"/>
                  </a:schemeClr>
                </a:solidFill>
                <a:ea typeface="Verdana" panose="020B0604030504040204" pitchFamily="34" charset="0"/>
                <a:cs typeface="Verdana" panose="020B0604030504040204" pitchFamily="34" charset="0"/>
              </a:rPr>
              <a:t>Only 3.9% of our colleagues are eligible for inclusion in this year’s report which as with last years report, significantly affects this year’s figures and is in no way representative of our business when all colleagues are taken into account. For context, the 2020 reported figure of 13.6% is more reflective of what we’d expect our actual gender pay gap to be. </a:t>
            </a:r>
          </a:p>
          <a:p>
            <a:pPr algn="just"/>
            <a:endParaRPr lang="en-GB" sz="1200" dirty="0">
              <a:solidFill>
                <a:schemeClr val="bg1">
                  <a:lumMod val="50000"/>
                </a:schemeClr>
              </a:solidFill>
              <a:ea typeface="Verdana" panose="020B0604030504040204" pitchFamily="34" charset="0"/>
              <a:cs typeface="Verdana" panose="020B0604030504040204" pitchFamily="34" charset="0"/>
            </a:endParaRPr>
          </a:p>
          <a:p>
            <a:pPr algn="just"/>
            <a:r>
              <a:rPr lang="en-GB" sz="1200" dirty="0">
                <a:solidFill>
                  <a:schemeClr val="bg1">
                    <a:lumMod val="50000"/>
                  </a:schemeClr>
                </a:solidFill>
                <a:ea typeface="Verdana" panose="020B0604030504040204" pitchFamily="34" charset="0"/>
                <a:cs typeface="Verdana" panose="020B0604030504040204" pitchFamily="34" charset="0"/>
              </a:rPr>
              <a:t>The majority of colleagues in our business are female, with many working in our stores and distribution centres. Store colleagues, the majority of whom are excluded from this year’s report as a result of being on furlough, represent 89% of our employee base. </a:t>
            </a:r>
          </a:p>
          <a:p>
            <a:pPr algn="just"/>
            <a:endParaRPr lang="en-GB" sz="1200" dirty="0">
              <a:solidFill>
                <a:schemeClr val="bg1">
                  <a:lumMod val="50000"/>
                </a:schemeClr>
              </a:solidFill>
              <a:ea typeface="Verdana" panose="020B0604030504040204" pitchFamily="34" charset="0"/>
              <a:cs typeface="Verdana" panose="020B0604030504040204" pitchFamily="34" charset="0"/>
            </a:endParaRPr>
          </a:p>
          <a:p>
            <a:pPr algn="just"/>
            <a:r>
              <a:rPr lang="en-GB" sz="1200" dirty="0">
                <a:solidFill>
                  <a:schemeClr val="bg1">
                    <a:lumMod val="50000"/>
                  </a:schemeClr>
                </a:solidFill>
                <a:ea typeface="Verdana" panose="020B0604030504040204" pitchFamily="34" charset="0"/>
                <a:cs typeface="Verdana" panose="020B0604030504040204" pitchFamily="34" charset="0"/>
              </a:rPr>
              <a:t>As the percentages of colleagues on furlough in each area of our business changed between 2020 and 2021, the pay gap looks to be bigger this year than last year. This is not representative of the whole business, and is due to the fact that during the April pay period there were some colleagues working in stores carrying out stock counts, and the number of warehouse colleagues who were in work to help fulfil online orders increased slightly. </a:t>
            </a:r>
          </a:p>
          <a:p>
            <a:pPr algn="just"/>
            <a:endParaRPr lang="en-GB" sz="1200" dirty="0">
              <a:solidFill>
                <a:schemeClr val="bg1">
                  <a:lumMod val="50000"/>
                </a:schemeClr>
              </a:solidFill>
              <a:ea typeface="Verdana" panose="020B0604030504040204" pitchFamily="34" charset="0"/>
              <a:cs typeface="Verdana" panose="020B0604030504040204" pitchFamily="34" charset="0"/>
            </a:endParaRPr>
          </a:p>
          <a:p>
            <a:pPr algn="just"/>
            <a:r>
              <a:rPr lang="en-GB" sz="1200" dirty="0">
                <a:solidFill>
                  <a:schemeClr val="bg1">
                    <a:lumMod val="50000"/>
                  </a:schemeClr>
                </a:solidFill>
                <a:ea typeface="Verdana" panose="020B0604030504040204" pitchFamily="34" charset="0"/>
                <a:cs typeface="Verdana" panose="020B0604030504040204" pitchFamily="34" charset="0"/>
              </a:rPr>
              <a:t>The 3.9% of colleagues included in the data are mainly from our Support Centre, where standard pay rates are typically higher and where males hold the most senior roles, which is why our gender pay gap is higher than in previous reports. We are working hard to further improve diversity within our senior team, as part of our overall diversity and inclusion agenda</a:t>
            </a:r>
            <a:r>
              <a:rPr lang="en-GB" sz="1200" dirty="0" smtClean="0">
                <a:solidFill>
                  <a:schemeClr val="bg1">
                    <a:lumMod val="50000"/>
                  </a:schemeClr>
                </a:solidFill>
                <a:ea typeface="Verdana" panose="020B0604030504040204" pitchFamily="34" charset="0"/>
                <a:cs typeface="Verdana" panose="020B0604030504040204" pitchFamily="34" charset="0"/>
              </a:rPr>
              <a:t>.</a:t>
            </a:r>
            <a:endParaRPr lang="en-GB" sz="1200" dirty="0">
              <a:solidFill>
                <a:schemeClr val="bg1">
                  <a:lumMod val="50000"/>
                </a:schemeClr>
              </a:solidFill>
              <a:ea typeface="Verdana" panose="020B0604030504040204" pitchFamily="34" charset="0"/>
              <a:cs typeface="Verdana" panose="020B0604030504040204" pitchFamily="34" charset="0"/>
            </a:endParaRPr>
          </a:p>
          <a:p>
            <a:pPr algn="just"/>
            <a:endParaRPr lang="en-GB" sz="1200" dirty="0" smtClean="0">
              <a:solidFill>
                <a:schemeClr val="bg1">
                  <a:lumMod val="50000"/>
                </a:schemeClr>
              </a:solidFill>
              <a:ea typeface="Verdana" panose="020B0604030504040204" pitchFamily="34" charset="0"/>
              <a:cs typeface="Verdana" panose="020B0604030504040204" pitchFamily="34" charset="0"/>
            </a:endParaRPr>
          </a:p>
          <a:p>
            <a:pPr algn="just"/>
            <a:r>
              <a:rPr lang="en-GB" sz="1200" dirty="0" smtClean="0">
                <a:solidFill>
                  <a:schemeClr val="bg1">
                    <a:lumMod val="50000"/>
                  </a:schemeClr>
                </a:solidFill>
                <a:ea typeface="Verdana" panose="020B0604030504040204" pitchFamily="34" charset="0"/>
                <a:cs typeface="Verdana" panose="020B0604030504040204" pitchFamily="34" charset="0"/>
              </a:rPr>
              <a:t>The table to the right shows the actual number of colleagues employed as at the snapshot date, compared with those eligible to be included in this report. </a:t>
            </a:r>
            <a:endParaRPr lang="en-GB" sz="1200" dirty="0">
              <a:solidFill>
                <a:schemeClr val="tx2"/>
              </a:solidFill>
              <a:ea typeface="Verdana" panose="020B0604030504040204" pitchFamily="34" charset="0"/>
              <a:cs typeface="Verdana" panose="020B0604030504040204" pitchFamily="34" charset="0"/>
            </a:endParaRPr>
          </a:p>
        </p:txBody>
      </p:sp>
      <p:sp>
        <p:nvSpPr>
          <p:cNvPr id="16" name="TextBox 15">
            <a:extLst>
              <a:ext uri="{FF2B5EF4-FFF2-40B4-BE49-F238E27FC236}">
                <a16:creationId xmlns:a16="http://schemas.microsoft.com/office/drawing/2014/main" id="{8315043D-1435-284D-833A-970927ECD61B}"/>
              </a:ext>
            </a:extLst>
          </p:cNvPr>
          <p:cNvSpPr txBox="1"/>
          <p:nvPr/>
        </p:nvSpPr>
        <p:spPr>
          <a:xfrm>
            <a:off x="337266" y="2555580"/>
            <a:ext cx="6189663" cy="400110"/>
          </a:xfrm>
          <a:prstGeom prst="rect">
            <a:avLst/>
          </a:prstGeom>
          <a:solidFill>
            <a:schemeClr val="tx2"/>
          </a:solidFill>
        </p:spPr>
        <p:txBody>
          <a:bodyPr wrap="square" rtlCol="0">
            <a:spAutoFit/>
          </a:bodyPr>
          <a:lstStyle/>
          <a:p>
            <a:r>
              <a:rPr lang="en-GB" sz="2000" b="1" i="1" dirty="0">
                <a:solidFill>
                  <a:schemeClr val="bg2"/>
                </a:solidFill>
                <a:latin typeface="Averta Semibold" pitchFamily="2" charset="77"/>
                <a:ea typeface="Verdana" panose="020B0604030504040204" pitchFamily="34" charset="0"/>
                <a:cs typeface="Verdana" panose="020B0604030504040204" pitchFamily="34" charset="0"/>
              </a:rPr>
              <a:t>Year on year note:</a:t>
            </a:r>
          </a:p>
        </p:txBody>
      </p:sp>
      <p:graphicFrame>
        <p:nvGraphicFramePr>
          <p:cNvPr id="17" name="Table 16">
            <a:extLst>
              <a:ext uri="{FF2B5EF4-FFF2-40B4-BE49-F238E27FC236}">
                <a16:creationId xmlns:a16="http://schemas.microsoft.com/office/drawing/2014/main" id="{54637E91-37EB-B54A-985B-5B8369BD9BD9}"/>
              </a:ext>
            </a:extLst>
          </p:cNvPr>
          <p:cNvGraphicFramePr>
            <a:graphicFrameLocks noGrp="1"/>
          </p:cNvGraphicFramePr>
          <p:nvPr>
            <p:extLst>
              <p:ext uri="{D42A27DB-BD31-4B8C-83A1-F6EECF244321}">
                <p14:modId xmlns:p14="http://schemas.microsoft.com/office/powerpoint/2010/main" val="1671477566"/>
              </p:ext>
            </p:extLst>
          </p:nvPr>
        </p:nvGraphicFramePr>
        <p:xfrm>
          <a:off x="350156" y="4710921"/>
          <a:ext cx="6176775" cy="1289112"/>
        </p:xfrm>
        <a:graphic>
          <a:graphicData uri="http://schemas.openxmlformats.org/drawingml/2006/table">
            <a:tbl>
              <a:tblPr/>
              <a:tblGrid>
                <a:gridCol w="1412373">
                  <a:extLst>
                    <a:ext uri="{9D8B030D-6E8A-4147-A177-3AD203B41FA5}">
                      <a16:colId xmlns:a16="http://schemas.microsoft.com/office/drawing/2014/main" val="1957216857"/>
                    </a:ext>
                  </a:extLst>
                </a:gridCol>
                <a:gridCol w="602612">
                  <a:extLst>
                    <a:ext uri="{9D8B030D-6E8A-4147-A177-3AD203B41FA5}">
                      <a16:colId xmlns:a16="http://schemas.microsoft.com/office/drawing/2014/main" val="1552891766"/>
                    </a:ext>
                  </a:extLst>
                </a:gridCol>
                <a:gridCol w="602612">
                  <a:extLst>
                    <a:ext uri="{9D8B030D-6E8A-4147-A177-3AD203B41FA5}">
                      <a16:colId xmlns:a16="http://schemas.microsoft.com/office/drawing/2014/main" val="3583051346"/>
                    </a:ext>
                  </a:extLst>
                </a:gridCol>
                <a:gridCol w="602612">
                  <a:extLst>
                    <a:ext uri="{9D8B030D-6E8A-4147-A177-3AD203B41FA5}">
                      <a16:colId xmlns:a16="http://schemas.microsoft.com/office/drawing/2014/main" val="438284079"/>
                    </a:ext>
                  </a:extLst>
                </a:gridCol>
                <a:gridCol w="602612">
                  <a:extLst>
                    <a:ext uri="{9D8B030D-6E8A-4147-A177-3AD203B41FA5}">
                      <a16:colId xmlns:a16="http://schemas.microsoft.com/office/drawing/2014/main" val="2440675025"/>
                    </a:ext>
                  </a:extLst>
                </a:gridCol>
                <a:gridCol w="602612">
                  <a:extLst>
                    <a:ext uri="{9D8B030D-6E8A-4147-A177-3AD203B41FA5}">
                      <a16:colId xmlns:a16="http://schemas.microsoft.com/office/drawing/2014/main" val="3210640317"/>
                    </a:ext>
                  </a:extLst>
                </a:gridCol>
                <a:gridCol w="602612">
                  <a:extLst>
                    <a:ext uri="{9D8B030D-6E8A-4147-A177-3AD203B41FA5}">
                      <a16:colId xmlns:a16="http://schemas.microsoft.com/office/drawing/2014/main" val="1250562666"/>
                    </a:ext>
                  </a:extLst>
                </a:gridCol>
                <a:gridCol w="1148730">
                  <a:extLst>
                    <a:ext uri="{9D8B030D-6E8A-4147-A177-3AD203B41FA5}">
                      <a16:colId xmlns:a16="http://schemas.microsoft.com/office/drawing/2014/main" val="3589951011"/>
                    </a:ext>
                  </a:extLst>
                </a:gridCol>
              </a:tblGrid>
              <a:tr h="164110">
                <a:tc>
                  <a:txBody>
                    <a:bodyPr/>
                    <a:lstStyle/>
                    <a:p>
                      <a:pPr algn="l" fontAlgn="b"/>
                      <a:r>
                        <a:rPr lang="en-GB" sz="1000" b="0" i="0" u="none" strike="noStrike" dirty="0">
                          <a:solidFill>
                            <a:schemeClr val="tx2"/>
                          </a:solidFill>
                          <a:effectLst/>
                          <a:latin typeface="+mn-lt"/>
                        </a:rPr>
                        <a:t> </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gridSpan="3">
                  <a:txBody>
                    <a:bodyPr/>
                    <a:lstStyle/>
                    <a:p>
                      <a:pPr algn="ctr" fontAlgn="b"/>
                      <a:r>
                        <a:rPr lang="en-GB" sz="1000" b="0" i="0" u="none" strike="noStrike" dirty="0">
                          <a:solidFill>
                            <a:schemeClr val="tx2"/>
                          </a:solidFill>
                          <a:effectLst/>
                          <a:latin typeface="+mn-lt"/>
                        </a:rPr>
                        <a:t>Original</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gridSpan="3">
                  <a:txBody>
                    <a:bodyPr/>
                    <a:lstStyle/>
                    <a:p>
                      <a:pPr algn="ctr" fontAlgn="b"/>
                      <a:r>
                        <a:rPr lang="en-GB" sz="1000" b="0" i="0" u="none" strike="noStrike">
                          <a:solidFill>
                            <a:schemeClr val="tx2"/>
                          </a:solidFill>
                          <a:effectLst/>
                          <a:latin typeface="+mn-lt"/>
                        </a:rPr>
                        <a:t>Considering Exclusions</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rowSpan="2">
                  <a:txBody>
                    <a:bodyPr/>
                    <a:lstStyle/>
                    <a:p>
                      <a:pPr algn="ctr" fontAlgn="b"/>
                      <a:r>
                        <a:rPr lang="en-GB" sz="1000" b="0" i="0" u="none" strike="noStrike" dirty="0">
                          <a:solidFill>
                            <a:schemeClr val="tx2"/>
                          </a:solidFill>
                          <a:effectLst/>
                          <a:latin typeface="+mn-lt"/>
                        </a:rPr>
                        <a:t>% Included</a:t>
                      </a: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110915822"/>
                  </a:ext>
                </a:extLst>
              </a:tr>
              <a:tr h="304452">
                <a:tc>
                  <a:txBody>
                    <a:bodyPr/>
                    <a:lstStyle/>
                    <a:p>
                      <a:pPr algn="l" fontAlgn="b"/>
                      <a:r>
                        <a:rPr lang="en-GB" sz="1000" b="0" i="0" u="none" strike="noStrike" dirty="0">
                          <a:solidFill>
                            <a:schemeClr val="tx2"/>
                          </a:solidFill>
                          <a:effectLst/>
                          <a:latin typeface="+mn-lt"/>
                        </a:rPr>
                        <a:t> </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b"/>
                      <a:r>
                        <a:rPr lang="en-GB" sz="1000" b="0" i="0" u="none" strike="noStrike" dirty="0">
                          <a:solidFill>
                            <a:schemeClr val="tx2"/>
                          </a:solidFill>
                          <a:effectLst/>
                          <a:latin typeface="+mn-lt"/>
                        </a:rPr>
                        <a:t>Female</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b"/>
                      <a:r>
                        <a:rPr lang="en-GB" sz="1000" b="0" i="0" u="none" strike="noStrike" dirty="0">
                          <a:solidFill>
                            <a:schemeClr val="tx2"/>
                          </a:solidFill>
                          <a:effectLst/>
                          <a:latin typeface="+mn-lt"/>
                        </a:rPr>
                        <a:t>Male</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b"/>
                      <a:r>
                        <a:rPr lang="en-GB" sz="1000" b="0" i="0" u="none" strike="noStrike" dirty="0">
                          <a:solidFill>
                            <a:schemeClr val="tx2"/>
                          </a:solidFill>
                          <a:effectLst/>
                          <a:latin typeface="+mn-lt"/>
                        </a:rPr>
                        <a:t>Sub Total</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b"/>
                      <a:r>
                        <a:rPr lang="en-GB" sz="1000" b="0" i="0" u="none" strike="noStrike" dirty="0">
                          <a:solidFill>
                            <a:schemeClr val="tx2"/>
                          </a:solidFill>
                          <a:effectLst/>
                          <a:latin typeface="+mn-lt"/>
                        </a:rPr>
                        <a:t>Female</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b"/>
                      <a:r>
                        <a:rPr lang="en-GB" sz="1000" b="0" i="0" u="none" strike="noStrike" dirty="0">
                          <a:solidFill>
                            <a:schemeClr val="tx2"/>
                          </a:solidFill>
                          <a:effectLst/>
                          <a:latin typeface="+mn-lt"/>
                        </a:rPr>
                        <a:t>Male</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b"/>
                      <a:r>
                        <a:rPr lang="en-GB" sz="1000" b="0" i="0" u="none" strike="noStrike" dirty="0">
                          <a:solidFill>
                            <a:schemeClr val="tx2"/>
                          </a:solidFill>
                          <a:effectLst/>
                          <a:latin typeface="+mn-lt"/>
                        </a:rPr>
                        <a:t>Sub Total</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4073518479"/>
                  </a:ext>
                </a:extLst>
              </a:tr>
              <a:tr h="164110">
                <a:tc>
                  <a:txBody>
                    <a:bodyPr/>
                    <a:lstStyle/>
                    <a:p>
                      <a:pPr algn="l" fontAlgn="b"/>
                      <a:r>
                        <a:rPr lang="en-GB" sz="1000" b="0" i="0" u="none" strike="noStrike" dirty="0">
                          <a:solidFill>
                            <a:schemeClr val="tx2"/>
                          </a:solidFill>
                          <a:effectLst/>
                          <a:latin typeface="+mn-lt"/>
                        </a:rPr>
                        <a:t>Retail</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4715</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748</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5463</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56</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15</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71</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1.3%</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93936084"/>
                  </a:ext>
                </a:extLst>
              </a:tr>
              <a:tr h="164110">
                <a:tc>
                  <a:txBody>
                    <a:bodyPr/>
                    <a:lstStyle/>
                    <a:p>
                      <a:pPr algn="l" fontAlgn="b"/>
                      <a:r>
                        <a:rPr lang="en-GB" sz="1000" b="0" i="0" u="none" strike="noStrike" dirty="0">
                          <a:solidFill>
                            <a:schemeClr val="tx2"/>
                          </a:solidFill>
                          <a:effectLst/>
                          <a:latin typeface="+mn-lt"/>
                        </a:rPr>
                        <a:t>Warehouse</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133</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83</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216</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20</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18</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38</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17.6%</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653855834"/>
                  </a:ext>
                </a:extLst>
              </a:tr>
              <a:tr h="164110">
                <a:tc>
                  <a:txBody>
                    <a:bodyPr/>
                    <a:lstStyle/>
                    <a:p>
                      <a:pPr algn="l" fontAlgn="b"/>
                      <a:r>
                        <a:rPr lang="en-GB" sz="1000" b="0" i="0" u="none" strike="noStrike" dirty="0">
                          <a:solidFill>
                            <a:schemeClr val="tx2"/>
                          </a:solidFill>
                          <a:effectLst/>
                          <a:latin typeface="+mn-lt"/>
                        </a:rPr>
                        <a:t>Support Centre</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221</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161</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382</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58</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50</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108</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tc>
                  <a:txBody>
                    <a:bodyPr/>
                    <a:lstStyle/>
                    <a:p>
                      <a:pPr algn="r" fontAlgn="b"/>
                      <a:r>
                        <a:rPr lang="en-GB" sz="1000" b="0" i="0" u="none" strike="noStrike" dirty="0">
                          <a:solidFill>
                            <a:schemeClr val="tx2"/>
                          </a:solidFill>
                          <a:effectLst/>
                          <a:latin typeface="+mn-lt"/>
                        </a:rPr>
                        <a:t>28.3%</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40835825"/>
                  </a:ext>
                </a:extLst>
              </a:tr>
              <a:tr h="164110">
                <a:tc>
                  <a:txBody>
                    <a:bodyPr/>
                    <a:lstStyle/>
                    <a:p>
                      <a:pPr algn="l" fontAlgn="b"/>
                      <a:r>
                        <a:rPr lang="en-GB" sz="1000" b="0" i="0" u="none" strike="noStrike" dirty="0">
                          <a:solidFill>
                            <a:schemeClr val="tx2"/>
                          </a:solidFill>
                          <a:effectLst/>
                          <a:latin typeface="+mn-lt"/>
                        </a:rPr>
                        <a:t>Senior</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5</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23</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28</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3</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15</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18</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r" fontAlgn="b"/>
                      <a:r>
                        <a:rPr lang="en-GB" sz="1000" b="0" i="0" u="none" strike="noStrike" dirty="0">
                          <a:solidFill>
                            <a:schemeClr val="tx2"/>
                          </a:solidFill>
                          <a:effectLst/>
                          <a:latin typeface="+mn-lt"/>
                        </a:rPr>
                        <a:t>64.3%</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245794590"/>
                  </a:ext>
                </a:extLst>
              </a:tr>
              <a:tr h="164110">
                <a:tc>
                  <a:txBody>
                    <a:bodyPr/>
                    <a:lstStyle/>
                    <a:p>
                      <a:pPr algn="l" fontAlgn="b"/>
                      <a:r>
                        <a:rPr lang="en-GB" sz="1000" b="0" i="0" u="none" strike="noStrike" dirty="0">
                          <a:solidFill>
                            <a:schemeClr val="tx2"/>
                          </a:solidFill>
                          <a:effectLst/>
                          <a:latin typeface="+mn-lt"/>
                        </a:rPr>
                        <a:t>Total</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lumMod val="20000"/>
                        <a:lumOff val="80000"/>
                      </a:schemeClr>
                    </a:solidFill>
                  </a:tcPr>
                </a:tc>
                <a:tc>
                  <a:txBody>
                    <a:bodyPr/>
                    <a:lstStyle/>
                    <a:p>
                      <a:pPr algn="r" fontAlgn="b"/>
                      <a:r>
                        <a:rPr lang="en-GB" sz="1000" b="0" i="0" u="none" strike="noStrike" dirty="0">
                          <a:solidFill>
                            <a:schemeClr val="tx2"/>
                          </a:solidFill>
                          <a:effectLst/>
                          <a:latin typeface="+mn-lt"/>
                        </a:rPr>
                        <a:t>5074</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lumMod val="20000"/>
                        <a:lumOff val="80000"/>
                      </a:schemeClr>
                    </a:solidFill>
                  </a:tcPr>
                </a:tc>
                <a:tc>
                  <a:txBody>
                    <a:bodyPr/>
                    <a:lstStyle/>
                    <a:p>
                      <a:pPr algn="r" fontAlgn="b"/>
                      <a:r>
                        <a:rPr lang="en-GB" sz="1000" b="0" i="0" u="none" strike="noStrike" dirty="0">
                          <a:solidFill>
                            <a:schemeClr val="tx2"/>
                          </a:solidFill>
                          <a:effectLst/>
                          <a:latin typeface="+mn-lt"/>
                        </a:rPr>
                        <a:t>1015</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lumMod val="20000"/>
                        <a:lumOff val="80000"/>
                      </a:schemeClr>
                    </a:solidFill>
                  </a:tcPr>
                </a:tc>
                <a:tc>
                  <a:txBody>
                    <a:bodyPr/>
                    <a:lstStyle/>
                    <a:p>
                      <a:pPr algn="r" fontAlgn="b"/>
                      <a:r>
                        <a:rPr lang="en-GB" sz="1000" b="0" i="0" u="none" strike="noStrike" dirty="0">
                          <a:solidFill>
                            <a:schemeClr val="tx2"/>
                          </a:solidFill>
                          <a:effectLst/>
                          <a:latin typeface="+mn-lt"/>
                        </a:rPr>
                        <a:t>6089</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lumMod val="20000"/>
                        <a:lumOff val="80000"/>
                      </a:schemeClr>
                    </a:solidFill>
                  </a:tcPr>
                </a:tc>
                <a:tc>
                  <a:txBody>
                    <a:bodyPr/>
                    <a:lstStyle/>
                    <a:p>
                      <a:pPr algn="r" fontAlgn="b"/>
                      <a:r>
                        <a:rPr lang="en-GB" sz="1000" b="0" i="0" u="none" strike="noStrike" dirty="0">
                          <a:solidFill>
                            <a:schemeClr val="tx2"/>
                          </a:solidFill>
                          <a:effectLst/>
                          <a:latin typeface="+mn-lt"/>
                        </a:rPr>
                        <a:t>137</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lumMod val="20000"/>
                        <a:lumOff val="80000"/>
                      </a:schemeClr>
                    </a:solidFill>
                  </a:tcPr>
                </a:tc>
                <a:tc>
                  <a:txBody>
                    <a:bodyPr/>
                    <a:lstStyle/>
                    <a:p>
                      <a:pPr algn="r" fontAlgn="b"/>
                      <a:r>
                        <a:rPr lang="en-GB" sz="1000" b="0" i="0" u="none" strike="noStrike" dirty="0">
                          <a:solidFill>
                            <a:schemeClr val="tx2"/>
                          </a:solidFill>
                          <a:effectLst/>
                          <a:latin typeface="+mn-lt"/>
                        </a:rPr>
                        <a:t>98</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lumMod val="20000"/>
                        <a:lumOff val="80000"/>
                      </a:schemeClr>
                    </a:solidFill>
                  </a:tcPr>
                </a:tc>
                <a:tc>
                  <a:txBody>
                    <a:bodyPr/>
                    <a:lstStyle/>
                    <a:p>
                      <a:pPr algn="r" fontAlgn="b"/>
                      <a:r>
                        <a:rPr lang="en-GB" sz="1000" b="0" i="0" u="none" strike="noStrike" dirty="0">
                          <a:solidFill>
                            <a:schemeClr val="tx2"/>
                          </a:solidFill>
                          <a:effectLst/>
                          <a:latin typeface="+mn-lt"/>
                        </a:rPr>
                        <a:t>235</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lumMod val="20000"/>
                        <a:lumOff val="80000"/>
                      </a:schemeClr>
                    </a:solidFill>
                  </a:tcPr>
                </a:tc>
                <a:tc>
                  <a:txBody>
                    <a:bodyPr/>
                    <a:lstStyle/>
                    <a:p>
                      <a:pPr algn="r" fontAlgn="b"/>
                      <a:r>
                        <a:rPr lang="en-GB" sz="1000" b="0" i="0" u="none" strike="noStrike" dirty="0">
                          <a:solidFill>
                            <a:schemeClr val="tx2"/>
                          </a:solidFill>
                          <a:effectLst/>
                          <a:latin typeface="+mn-lt"/>
                        </a:rPr>
                        <a:t>3.9%</a:t>
                      </a: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53955734"/>
                  </a:ext>
                </a:extLst>
              </a:tr>
            </a:tbl>
          </a:graphicData>
        </a:graphic>
      </p:graphicFrame>
      <p:sp>
        <p:nvSpPr>
          <p:cNvPr id="19" name="TextBox 18">
            <a:extLst>
              <a:ext uri="{FF2B5EF4-FFF2-40B4-BE49-F238E27FC236}">
                <a16:creationId xmlns:a16="http://schemas.microsoft.com/office/drawing/2014/main" id="{6C4F6BF9-C884-FC41-847F-CCD54B552FDB}"/>
              </a:ext>
            </a:extLst>
          </p:cNvPr>
          <p:cNvSpPr txBox="1"/>
          <p:nvPr/>
        </p:nvSpPr>
        <p:spPr>
          <a:xfrm>
            <a:off x="288204" y="1919410"/>
            <a:ext cx="6262233" cy="577081"/>
          </a:xfrm>
          <a:prstGeom prst="rect">
            <a:avLst/>
          </a:prstGeom>
          <a:noFill/>
        </p:spPr>
        <p:txBody>
          <a:bodyPr wrap="square" rtlCol="0">
            <a:spAutoFit/>
          </a:bodyPr>
          <a:lstStyle/>
          <a:p>
            <a:pPr algn="just"/>
            <a:r>
              <a:rPr lang="en-GB" sz="1050" dirty="0" smtClean="0">
                <a:solidFill>
                  <a:schemeClr val="bg1">
                    <a:lumMod val="50000"/>
                  </a:schemeClr>
                </a:solidFill>
                <a:ea typeface="Verdana" panose="020B0604030504040204" pitchFamily="34" charset="0"/>
                <a:cs typeface="Verdana" panose="020B0604030504040204" pitchFamily="34" charset="0"/>
              </a:rPr>
              <a:t>The mean </a:t>
            </a:r>
            <a:r>
              <a:rPr lang="en-GB" sz="1050" dirty="0">
                <a:solidFill>
                  <a:schemeClr val="bg1">
                    <a:lumMod val="50000"/>
                  </a:schemeClr>
                </a:solidFill>
                <a:ea typeface="Verdana" panose="020B0604030504040204" pitchFamily="34" charset="0"/>
                <a:cs typeface="Verdana" panose="020B0604030504040204" pitchFamily="34" charset="0"/>
              </a:rPr>
              <a:t>(average) gender pay gap figure </a:t>
            </a:r>
            <a:r>
              <a:rPr lang="en-GB" sz="1050" dirty="0" smtClean="0">
                <a:solidFill>
                  <a:schemeClr val="bg1">
                    <a:lumMod val="50000"/>
                  </a:schemeClr>
                </a:solidFill>
                <a:ea typeface="Verdana" panose="020B0604030504040204" pitchFamily="34" charset="0"/>
                <a:cs typeface="Verdana" panose="020B0604030504040204" pitchFamily="34" charset="0"/>
              </a:rPr>
              <a:t>uses </a:t>
            </a:r>
            <a:r>
              <a:rPr lang="en-GB" sz="1050" dirty="0">
                <a:solidFill>
                  <a:schemeClr val="bg1">
                    <a:lumMod val="50000"/>
                  </a:schemeClr>
                </a:solidFill>
                <a:ea typeface="Verdana" panose="020B0604030504040204" pitchFamily="34" charset="0"/>
                <a:cs typeface="Verdana" panose="020B0604030504040204" pitchFamily="34" charset="0"/>
              </a:rPr>
              <a:t>hourly pay of all full-pay employees to calculate the difference between the mean (average) hourly pay of men, and the mean (average) hourly pay of women</a:t>
            </a:r>
            <a:r>
              <a:rPr lang="en-GB" sz="1050" dirty="0" smtClean="0">
                <a:solidFill>
                  <a:schemeClr val="bg1">
                    <a:lumMod val="50000"/>
                  </a:schemeClr>
                </a:solidFill>
                <a:ea typeface="Verdana" panose="020B0604030504040204" pitchFamily="34" charset="0"/>
                <a:cs typeface="Verdana" panose="020B0604030504040204" pitchFamily="34" charset="0"/>
              </a:rPr>
              <a:t>. </a:t>
            </a:r>
            <a:r>
              <a:rPr lang="en-GB" sz="1050" dirty="0">
                <a:solidFill>
                  <a:schemeClr val="bg1">
                    <a:lumMod val="50000"/>
                  </a:schemeClr>
                </a:solidFill>
                <a:ea typeface="Verdana" panose="020B0604030504040204" pitchFamily="34" charset="0"/>
                <a:cs typeface="Verdana" panose="020B0604030504040204" pitchFamily="34" charset="0"/>
              </a:rPr>
              <a:t>This </a:t>
            </a:r>
            <a:r>
              <a:rPr lang="en-GB" sz="1050" dirty="0" smtClean="0">
                <a:solidFill>
                  <a:schemeClr val="bg1">
                    <a:lumMod val="50000"/>
                  </a:schemeClr>
                </a:solidFill>
                <a:ea typeface="Verdana" panose="020B0604030504040204" pitchFamily="34" charset="0"/>
                <a:cs typeface="Verdana" panose="020B0604030504040204" pitchFamily="34" charset="0"/>
              </a:rPr>
              <a:t>shows </a:t>
            </a:r>
            <a:r>
              <a:rPr lang="en-GB" sz="1050" dirty="0">
                <a:solidFill>
                  <a:schemeClr val="bg1">
                    <a:lumMod val="50000"/>
                  </a:schemeClr>
                </a:solidFill>
                <a:ea typeface="Verdana" panose="020B0604030504040204" pitchFamily="34" charset="0"/>
                <a:cs typeface="Verdana" panose="020B0604030504040204" pitchFamily="34" charset="0"/>
              </a:rPr>
              <a:t>the mean (average) gender pay gap in hourly pay as a percentage of men’s pay.</a:t>
            </a:r>
          </a:p>
        </p:txBody>
      </p:sp>
      <p:sp>
        <p:nvSpPr>
          <p:cNvPr id="20" name="TextBox 19"/>
          <p:cNvSpPr txBox="1"/>
          <p:nvPr/>
        </p:nvSpPr>
        <p:spPr>
          <a:xfrm>
            <a:off x="337266" y="4455148"/>
            <a:ext cx="6262233" cy="261610"/>
          </a:xfrm>
          <a:prstGeom prst="rect">
            <a:avLst/>
          </a:prstGeom>
          <a:noFill/>
        </p:spPr>
        <p:txBody>
          <a:bodyPr wrap="square" rtlCol="0">
            <a:spAutoFit/>
          </a:bodyPr>
          <a:lstStyle/>
          <a:p>
            <a:r>
              <a:rPr lang="en-GB" sz="1050" dirty="0">
                <a:solidFill>
                  <a:schemeClr val="bg1">
                    <a:lumMod val="50000"/>
                  </a:schemeClr>
                </a:solidFill>
                <a:ea typeface="Verdana" panose="020B0604030504040204" pitchFamily="34" charset="0"/>
                <a:cs typeface="Verdana" panose="020B0604030504040204" pitchFamily="34" charset="0"/>
              </a:rPr>
              <a:t>The pie charts  show the difference between 2020’s pay gap of 13.6% and the pay gap in 2022</a:t>
            </a:r>
            <a:r>
              <a:rPr lang="en-GB" sz="1100" dirty="0" smtClean="0"/>
              <a:t>.</a:t>
            </a:r>
            <a:endParaRPr lang="en-GB" sz="1100" dirty="0"/>
          </a:p>
        </p:txBody>
      </p:sp>
    </p:spTree>
    <p:extLst>
      <p:ext uri="{BB962C8B-B14F-4D97-AF65-F5344CB8AC3E}">
        <p14:creationId xmlns:p14="http://schemas.microsoft.com/office/powerpoint/2010/main" val="2796468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CF983BD7-77D6-674C-AEBB-543B57B65C29}"/>
              </a:ext>
            </a:extLst>
          </p:cNvPr>
          <p:cNvSpPr txBox="1"/>
          <p:nvPr/>
        </p:nvSpPr>
        <p:spPr>
          <a:xfrm>
            <a:off x="400327" y="224080"/>
            <a:ext cx="5434920" cy="400110"/>
          </a:xfrm>
          <a:prstGeom prst="rect">
            <a:avLst/>
          </a:prstGeom>
          <a:solidFill>
            <a:schemeClr val="tx2"/>
          </a:solidFill>
        </p:spPr>
        <p:txBody>
          <a:bodyPr wrap="square" rtlCol="0">
            <a:spAutoFit/>
          </a:bodyPr>
          <a:lstStyle/>
          <a:p>
            <a:r>
              <a:rPr lang="en-GB" sz="2000" b="1" i="1" dirty="0">
                <a:solidFill>
                  <a:schemeClr val="bg2"/>
                </a:solidFill>
                <a:latin typeface="Averta Semibold" pitchFamily="2" charset="77"/>
                <a:ea typeface="Verdana" panose="020B0604030504040204" pitchFamily="34" charset="0"/>
                <a:cs typeface="Verdana" panose="020B0604030504040204" pitchFamily="34" charset="0"/>
              </a:rPr>
              <a:t>Gender demographics per quartile</a:t>
            </a:r>
          </a:p>
        </p:txBody>
      </p:sp>
      <p:sp>
        <p:nvSpPr>
          <p:cNvPr id="16" name="TextBox 15">
            <a:extLst>
              <a:ext uri="{FF2B5EF4-FFF2-40B4-BE49-F238E27FC236}">
                <a16:creationId xmlns:a16="http://schemas.microsoft.com/office/drawing/2014/main" id="{8315043D-1435-284D-833A-970927ECD61B}"/>
              </a:ext>
            </a:extLst>
          </p:cNvPr>
          <p:cNvSpPr txBox="1"/>
          <p:nvPr/>
        </p:nvSpPr>
        <p:spPr>
          <a:xfrm>
            <a:off x="6087006" y="224080"/>
            <a:ext cx="5632031" cy="400110"/>
          </a:xfrm>
          <a:prstGeom prst="rect">
            <a:avLst/>
          </a:prstGeom>
          <a:solidFill>
            <a:schemeClr val="tx2"/>
          </a:solidFill>
        </p:spPr>
        <p:txBody>
          <a:bodyPr wrap="square" rtlCol="0">
            <a:spAutoFit/>
          </a:bodyPr>
          <a:lstStyle/>
          <a:p>
            <a:r>
              <a:rPr lang="en-GB" sz="2000" b="1" i="1" dirty="0">
                <a:solidFill>
                  <a:schemeClr val="bg2"/>
                </a:solidFill>
                <a:latin typeface="Averta Semibold" pitchFamily="2" charset="77"/>
                <a:ea typeface="Verdana" panose="020B0604030504040204" pitchFamily="34" charset="0"/>
                <a:cs typeface="Verdana" panose="020B0604030504040204" pitchFamily="34" charset="0"/>
              </a:rPr>
              <a:t>Looking forward</a:t>
            </a:r>
          </a:p>
        </p:txBody>
      </p:sp>
      <p:grpSp>
        <p:nvGrpSpPr>
          <p:cNvPr id="14" name="Group 13">
            <a:extLst>
              <a:ext uri="{FF2B5EF4-FFF2-40B4-BE49-F238E27FC236}">
                <a16:creationId xmlns:a16="http://schemas.microsoft.com/office/drawing/2014/main" id="{E0B1D3BA-3040-D242-A316-0F4DD7119415}"/>
              </a:ext>
            </a:extLst>
          </p:cNvPr>
          <p:cNvGrpSpPr/>
          <p:nvPr/>
        </p:nvGrpSpPr>
        <p:grpSpPr>
          <a:xfrm>
            <a:off x="3354555" y="842622"/>
            <a:ext cx="2361862" cy="2093225"/>
            <a:chOff x="3201250" y="3340033"/>
            <a:chExt cx="2370914" cy="2370914"/>
          </a:xfrm>
        </p:grpSpPr>
        <p:graphicFrame>
          <p:nvGraphicFramePr>
            <p:cNvPr id="18" name="1 Bottom Donut Chart">
              <a:extLst>
                <a:ext uri="{FF2B5EF4-FFF2-40B4-BE49-F238E27FC236}">
                  <a16:creationId xmlns:a16="http://schemas.microsoft.com/office/drawing/2014/main" id="{4468A185-65FB-C24E-98D5-D77A62FB77D2}"/>
                </a:ext>
              </a:extLst>
            </p:cNvPr>
            <p:cNvGraphicFramePr/>
            <p:nvPr>
              <p:extLst>
                <p:ext uri="{D42A27DB-BD31-4B8C-83A1-F6EECF244321}">
                  <p14:modId xmlns:p14="http://schemas.microsoft.com/office/powerpoint/2010/main" val="2895608901"/>
                </p:ext>
              </p:extLst>
            </p:nvPr>
          </p:nvGraphicFramePr>
          <p:xfrm>
            <a:off x="3201250" y="3340033"/>
            <a:ext cx="2370914" cy="2370914"/>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Box 18">
              <a:extLst>
                <a:ext uri="{FF2B5EF4-FFF2-40B4-BE49-F238E27FC236}">
                  <a16:creationId xmlns:a16="http://schemas.microsoft.com/office/drawing/2014/main" id="{DEF32D3C-2335-264C-9F87-A38A49A34F3F}"/>
                </a:ext>
              </a:extLst>
            </p:cNvPr>
            <p:cNvSpPr txBox="1"/>
            <p:nvPr/>
          </p:nvSpPr>
          <p:spPr>
            <a:xfrm>
              <a:off x="3508622" y="3896233"/>
              <a:ext cx="671181" cy="309125"/>
            </a:xfrm>
            <a:prstGeom prst="rect">
              <a:avLst/>
            </a:prstGeom>
            <a:noFill/>
          </p:spPr>
          <p:txBody>
            <a:bodyPr wrap="square" rtlCol="0">
              <a:spAutoFit/>
            </a:bodyPr>
            <a:lstStyle/>
            <a:p>
              <a:pPr algn="ctr"/>
              <a:r>
                <a:rPr lang="en-GB" sz="1400" b="1" dirty="0">
                  <a:solidFill>
                    <a:schemeClr val="tx2"/>
                  </a:solidFill>
                  <a:latin typeface="+mj-lt"/>
                  <a:ea typeface="Verdana" panose="020B0604030504040204" pitchFamily="34" charset="0"/>
                  <a:cs typeface="Verdana" panose="020B0604030504040204" pitchFamily="34" charset="0"/>
                </a:rPr>
                <a:t>Male</a:t>
              </a:r>
            </a:p>
          </p:txBody>
        </p:sp>
        <p:sp>
          <p:nvSpPr>
            <p:cNvPr id="20" name="TextBox 19">
              <a:extLst>
                <a:ext uri="{FF2B5EF4-FFF2-40B4-BE49-F238E27FC236}">
                  <a16:creationId xmlns:a16="http://schemas.microsoft.com/office/drawing/2014/main" id="{A840B15C-53D0-2741-9A3D-A3CA33B9DCC9}"/>
                </a:ext>
              </a:extLst>
            </p:cNvPr>
            <p:cNvSpPr txBox="1"/>
            <p:nvPr/>
          </p:nvSpPr>
          <p:spPr>
            <a:xfrm>
              <a:off x="4259055" y="3698650"/>
              <a:ext cx="944319" cy="309125"/>
            </a:xfrm>
            <a:prstGeom prst="rect">
              <a:avLst/>
            </a:prstGeom>
            <a:noFill/>
          </p:spPr>
          <p:txBody>
            <a:bodyPr wrap="square" rtlCol="0">
              <a:spAutoFit/>
            </a:bodyPr>
            <a:lstStyle/>
            <a:p>
              <a:pPr algn="ctr"/>
              <a:r>
                <a:rPr lang="en-GB" sz="1400" b="1" dirty="0">
                  <a:solidFill>
                    <a:schemeClr val="bg1"/>
                  </a:solidFill>
                  <a:latin typeface="+mj-lt"/>
                  <a:ea typeface="Verdana" panose="020B0604030504040204" pitchFamily="34" charset="0"/>
                  <a:cs typeface="Verdana" panose="020B0604030504040204" pitchFamily="34" charset="0"/>
                </a:rPr>
                <a:t>Female</a:t>
              </a:r>
            </a:p>
          </p:txBody>
        </p:sp>
        <p:sp>
          <p:nvSpPr>
            <p:cNvPr id="21" name="TextBox 20">
              <a:extLst>
                <a:ext uri="{FF2B5EF4-FFF2-40B4-BE49-F238E27FC236}">
                  <a16:creationId xmlns:a16="http://schemas.microsoft.com/office/drawing/2014/main" id="{06AB4FFC-36CB-DB4C-8CDB-0D19F7AFF17C}"/>
                </a:ext>
              </a:extLst>
            </p:cNvPr>
            <p:cNvSpPr txBox="1"/>
            <p:nvPr/>
          </p:nvSpPr>
          <p:spPr>
            <a:xfrm>
              <a:off x="3412928" y="4091629"/>
              <a:ext cx="671181" cy="309125"/>
            </a:xfrm>
            <a:prstGeom prst="rect">
              <a:avLst/>
            </a:prstGeom>
            <a:noFill/>
          </p:spPr>
          <p:txBody>
            <a:bodyPr wrap="square" rtlCol="0">
              <a:spAutoFit/>
            </a:bodyPr>
            <a:lstStyle/>
            <a:p>
              <a:pPr algn="ctr"/>
              <a:r>
                <a:rPr lang="en-GB" sz="1400" b="1" dirty="0">
                  <a:solidFill>
                    <a:schemeClr val="tx2"/>
                  </a:solidFill>
                  <a:latin typeface="+mj-lt"/>
                  <a:ea typeface="Verdana" panose="020B0604030504040204" pitchFamily="34" charset="0"/>
                  <a:cs typeface="Verdana" panose="020B0604030504040204" pitchFamily="34" charset="0"/>
                </a:rPr>
                <a:t>34%</a:t>
              </a:r>
            </a:p>
          </p:txBody>
        </p:sp>
        <p:sp>
          <p:nvSpPr>
            <p:cNvPr id="22" name="TextBox 21">
              <a:extLst>
                <a:ext uri="{FF2B5EF4-FFF2-40B4-BE49-F238E27FC236}">
                  <a16:creationId xmlns:a16="http://schemas.microsoft.com/office/drawing/2014/main" id="{57CC5EA5-1233-5141-AAC6-D8ACA515B689}"/>
                </a:ext>
              </a:extLst>
            </p:cNvPr>
            <p:cNvSpPr txBox="1"/>
            <p:nvPr/>
          </p:nvSpPr>
          <p:spPr>
            <a:xfrm>
              <a:off x="4570363" y="3890414"/>
              <a:ext cx="671181" cy="309125"/>
            </a:xfrm>
            <a:prstGeom prst="rect">
              <a:avLst/>
            </a:prstGeom>
            <a:noFill/>
          </p:spPr>
          <p:txBody>
            <a:bodyPr wrap="square" rtlCol="0">
              <a:spAutoFit/>
            </a:bodyPr>
            <a:lstStyle/>
            <a:p>
              <a:pPr algn="ctr"/>
              <a:r>
                <a:rPr lang="en-GB" sz="1400" b="1" dirty="0">
                  <a:solidFill>
                    <a:schemeClr val="bg1"/>
                  </a:solidFill>
                  <a:latin typeface="+mj-lt"/>
                  <a:ea typeface="Verdana" panose="020B0604030504040204" pitchFamily="34" charset="0"/>
                  <a:cs typeface="Verdana" panose="020B0604030504040204" pitchFamily="34" charset="0"/>
                </a:rPr>
                <a:t>66%</a:t>
              </a:r>
            </a:p>
          </p:txBody>
        </p:sp>
      </p:grpSp>
      <p:grpSp>
        <p:nvGrpSpPr>
          <p:cNvPr id="23" name="Group 22">
            <a:extLst>
              <a:ext uri="{FF2B5EF4-FFF2-40B4-BE49-F238E27FC236}">
                <a16:creationId xmlns:a16="http://schemas.microsoft.com/office/drawing/2014/main" id="{0EF5207A-522D-1A4D-A5C5-2C3FE6DBC373}"/>
              </a:ext>
            </a:extLst>
          </p:cNvPr>
          <p:cNvGrpSpPr/>
          <p:nvPr/>
        </p:nvGrpSpPr>
        <p:grpSpPr>
          <a:xfrm>
            <a:off x="515468" y="842621"/>
            <a:ext cx="2361862" cy="2093225"/>
            <a:chOff x="259089" y="3316547"/>
            <a:chExt cx="2370914" cy="2370914"/>
          </a:xfrm>
        </p:grpSpPr>
        <p:graphicFrame>
          <p:nvGraphicFramePr>
            <p:cNvPr id="24" name="1 Bottom Donut Chart">
              <a:extLst>
                <a:ext uri="{FF2B5EF4-FFF2-40B4-BE49-F238E27FC236}">
                  <a16:creationId xmlns:a16="http://schemas.microsoft.com/office/drawing/2014/main" id="{741C2A63-5943-F747-BB87-A3430C77761D}"/>
                </a:ext>
              </a:extLst>
            </p:cNvPr>
            <p:cNvGraphicFramePr/>
            <p:nvPr>
              <p:extLst>
                <p:ext uri="{D42A27DB-BD31-4B8C-83A1-F6EECF244321}">
                  <p14:modId xmlns:p14="http://schemas.microsoft.com/office/powerpoint/2010/main" val="3099870178"/>
                </p:ext>
              </p:extLst>
            </p:nvPr>
          </p:nvGraphicFramePr>
          <p:xfrm>
            <a:off x="259089" y="3316547"/>
            <a:ext cx="2370914" cy="2370914"/>
          </p:xfrm>
          <a:graphic>
            <a:graphicData uri="http://schemas.openxmlformats.org/drawingml/2006/chart">
              <c:chart xmlns:c="http://schemas.openxmlformats.org/drawingml/2006/chart" xmlns:r="http://schemas.openxmlformats.org/officeDocument/2006/relationships" r:id="rId4"/>
            </a:graphicData>
          </a:graphic>
        </p:graphicFrame>
        <p:sp>
          <p:nvSpPr>
            <p:cNvPr id="25" name="TextBox 24">
              <a:extLst>
                <a:ext uri="{FF2B5EF4-FFF2-40B4-BE49-F238E27FC236}">
                  <a16:creationId xmlns:a16="http://schemas.microsoft.com/office/drawing/2014/main" id="{4D05E5BE-BE00-E34D-85F3-265834A3CB98}"/>
                </a:ext>
              </a:extLst>
            </p:cNvPr>
            <p:cNvSpPr txBox="1"/>
            <p:nvPr/>
          </p:nvSpPr>
          <p:spPr>
            <a:xfrm>
              <a:off x="736271" y="3686367"/>
              <a:ext cx="671181" cy="309125"/>
            </a:xfrm>
            <a:prstGeom prst="rect">
              <a:avLst/>
            </a:prstGeom>
            <a:noFill/>
          </p:spPr>
          <p:txBody>
            <a:bodyPr wrap="square" rtlCol="0">
              <a:spAutoFit/>
            </a:bodyPr>
            <a:lstStyle/>
            <a:p>
              <a:pPr algn="ctr"/>
              <a:r>
                <a:rPr lang="en-GB" sz="1400" b="1" dirty="0">
                  <a:solidFill>
                    <a:schemeClr val="tx2"/>
                  </a:solidFill>
                  <a:latin typeface="+mj-lt"/>
                  <a:ea typeface="Verdana" panose="020B0604030504040204" pitchFamily="34" charset="0"/>
                  <a:cs typeface="Verdana" panose="020B0604030504040204" pitchFamily="34" charset="0"/>
                </a:rPr>
                <a:t>Male</a:t>
              </a:r>
            </a:p>
          </p:txBody>
        </p:sp>
        <p:sp>
          <p:nvSpPr>
            <p:cNvPr id="26" name="TextBox 25">
              <a:extLst>
                <a:ext uri="{FF2B5EF4-FFF2-40B4-BE49-F238E27FC236}">
                  <a16:creationId xmlns:a16="http://schemas.microsoft.com/office/drawing/2014/main" id="{5F13111D-B269-7D45-87DB-2991D8F7D0DD}"/>
                </a:ext>
              </a:extLst>
            </p:cNvPr>
            <p:cNvSpPr txBox="1"/>
            <p:nvPr/>
          </p:nvSpPr>
          <p:spPr>
            <a:xfrm>
              <a:off x="1299732" y="3671536"/>
              <a:ext cx="944319" cy="309125"/>
            </a:xfrm>
            <a:prstGeom prst="rect">
              <a:avLst/>
            </a:prstGeom>
            <a:noFill/>
          </p:spPr>
          <p:txBody>
            <a:bodyPr wrap="square" rtlCol="0">
              <a:spAutoFit/>
            </a:bodyPr>
            <a:lstStyle/>
            <a:p>
              <a:pPr algn="ctr"/>
              <a:r>
                <a:rPr lang="en-GB" sz="1400" b="1" dirty="0">
                  <a:solidFill>
                    <a:schemeClr val="bg1"/>
                  </a:solidFill>
                  <a:latin typeface="+mj-lt"/>
                  <a:ea typeface="Verdana" panose="020B0604030504040204" pitchFamily="34" charset="0"/>
                  <a:cs typeface="Verdana" panose="020B0604030504040204" pitchFamily="34" charset="0"/>
                </a:rPr>
                <a:t>Female</a:t>
              </a:r>
            </a:p>
          </p:txBody>
        </p:sp>
        <p:sp>
          <p:nvSpPr>
            <p:cNvPr id="27" name="TextBox 26">
              <a:extLst>
                <a:ext uri="{FF2B5EF4-FFF2-40B4-BE49-F238E27FC236}">
                  <a16:creationId xmlns:a16="http://schemas.microsoft.com/office/drawing/2014/main" id="{660C4BB8-81FA-EB4E-AE40-5922CD006B19}"/>
                </a:ext>
              </a:extLst>
            </p:cNvPr>
            <p:cNvSpPr txBox="1"/>
            <p:nvPr/>
          </p:nvSpPr>
          <p:spPr>
            <a:xfrm>
              <a:off x="621748" y="3884749"/>
              <a:ext cx="671181" cy="309125"/>
            </a:xfrm>
            <a:prstGeom prst="rect">
              <a:avLst/>
            </a:prstGeom>
            <a:noFill/>
          </p:spPr>
          <p:txBody>
            <a:bodyPr wrap="square" rtlCol="0">
              <a:spAutoFit/>
            </a:bodyPr>
            <a:lstStyle/>
            <a:p>
              <a:pPr algn="ctr"/>
              <a:r>
                <a:rPr lang="en-GB" sz="1400" b="1" dirty="0">
                  <a:solidFill>
                    <a:schemeClr val="tx2"/>
                  </a:solidFill>
                  <a:latin typeface="+mj-lt"/>
                  <a:ea typeface="Verdana" panose="020B0604030504040204" pitchFamily="34" charset="0"/>
                  <a:cs typeface="Verdana" panose="020B0604030504040204" pitchFamily="34" charset="0"/>
                </a:rPr>
                <a:t>24%</a:t>
              </a:r>
            </a:p>
          </p:txBody>
        </p:sp>
        <p:sp>
          <p:nvSpPr>
            <p:cNvPr id="28" name="TextBox 27">
              <a:extLst>
                <a:ext uri="{FF2B5EF4-FFF2-40B4-BE49-F238E27FC236}">
                  <a16:creationId xmlns:a16="http://schemas.microsoft.com/office/drawing/2014/main" id="{D977B54B-5BBD-374C-9A75-618EA1034550}"/>
                </a:ext>
              </a:extLst>
            </p:cNvPr>
            <p:cNvSpPr txBox="1"/>
            <p:nvPr/>
          </p:nvSpPr>
          <p:spPr>
            <a:xfrm>
              <a:off x="1651765" y="3866928"/>
              <a:ext cx="671181" cy="309125"/>
            </a:xfrm>
            <a:prstGeom prst="rect">
              <a:avLst/>
            </a:prstGeom>
            <a:noFill/>
          </p:spPr>
          <p:txBody>
            <a:bodyPr wrap="square" rtlCol="0">
              <a:spAutoFit/>
            </a:bodyPr>
            <a:lstStyle/>
            <a:p>
              <a:pPr algn="ctr"/>
              <a:r>
                <a:rPr lang="en-GB" sz="1400" b="1" dirty="0">
                  <a:solidFill>
                    <a:schemeClr val="bg1"/>
                  </a:solidFill>
                  <a:latin typeface="+mj-lt"/>
                  <a:ea typeface="Verdana" panose="020B0604030504040204" pitchFamily="34" charset="0"/>
                  <a:cs typeface="Verdana" panose="020B0604030504040204" pitchFamily="34" charset="0"/>
                </a:rPr>
                <a:t>76%</a:t>
              </a:r>
            </a:p>
          </p:txBody>
        </p:sp>
      </p:grpSp>
      <p:grpSp>
        <p:nvGrpSpPr>
          <p:cNvPr id="29" name="Group 28">
            <a:extLst>
              <a:ext uri="{FF2B5EF4-FFF2-40B4-BE49-F238E27FC236}">
                <a16:creationId xmlns:a16="http://schemas.microsoft.com/office/drawing/2014/main" id="{4653443A-E0F4-F144-8A07-C1E59B2FB9A5}"/>
              </a:ext>
            </a:extLst>
          </p:cNvPr>
          <p:cNvGrpSpPr/>
          <p:nvPr/>
        </p:nvGrpSpPr>
        <p:grpSpPr>
          <a:xfrm>
            <a:off x="3363792" y="3403360"/>
            <a:ext cx="2361862" cy="2093225"/>
            <a:chOff x="8866106" y="3531794"/>
            <a:chExt cx="2370914" cy="2370914"/>
          </a:xfrm>
          <a:effectLst/>
        </p:grpSpPr>
        <p:graphicFrame>
          <p:nvGraphicFramePr>
            <p:cNvPr id="30" name="1 Bottom Donut Chart">
              <a:extLst>
                <a:ext uri="{FF2B5EF4-FFF2-40B4-BE49-F238E27FC236}">
                  <a16:creationId xmlns:a16="http://schemas.microsoft.com/office/drawing/2014/main" id="{ED40A018-1992-724F-B753-F871E44C7516}"/>
                </a:ext>
              </a:extLst>
            </p:cNvPr>
            <p:cNvGraphicFramePr/>
            <p:nvPr>
              <p:extLst>
                <p:ext uri="{D42A27DB-BD31-4B8C-83A1-F6EECF244321}">
                  <p14:modId xmlns:p14="http://schemas.microsoft.com/office/powerpoint/2010/main" val="3311142764"/>
                </p:ext>
              </p:extLst>
            </p:nvPr>
          </p:nvGraphicFramePr>
          <p:xfrm>
            <a:off x="8866106" y="3531794"/>
            <a:ext cx="2370914" cy="2370914"/>
          </p:xfrm>
          <a:graphic>
            <a:graphicData uri="http://schemas.openxmlformats.org/drawingml/2006/chart">
              <c:chart xmlns:c="http://schemas.openxmlformats.org/drawingml/2006/chart" xmlns:r="http://schemas.openxmlformats.org/officeDocument/2006/relationships" r:id="rId5"/>
            </a:graphicData>
          </a:graphic>
        </p:graphicFrame>
        <p:sp>
          <p:nvSpPr>
            <p:cNvPr id="31" name="TextBox 30">
              <a:extLst>
                <a:ext uri="{FF2B5EF4-FFF2-40B4-BE49-F238E27FC236}">
                  <a16:creationId xmlns:a16="http://schemas.microsoft.com/office/drawing/2014/main" id="{8DA7B64F-640C-0D49-A55B-A2BF3D383D69}"/>
                </a:ext>
              </a:extLst>
            </p:cNvPr>
            <p:cNvSpPr txBox="1"/>
            <p:nvPr/>
          </p:nvSpPr>
          <p:spPr>
            <a:xfrm>
              <a:off x="9070098" y="4837761"/>
              <a:ext cx="671181" cy="309125"/>
            </a:xfrm>
            <a:prstGeom prst="rect">
              <a:avLst/>
            </a:prstGeom>
            <a:noFill/>
          </p:spPr>
          <p:txBody>
            <a:bodyPr wrap="square" rtlCol="0">
              <a:spAutoFit/>
            </a:bodyPr>
            <a:lstStyle/>
            <a:p>
              <a:pPr algn="ctr"/>
              <a:r>
                <a:rPr lang="en-GB" sz="1400" b="1" dirty="0">
                  <a:solidFill>
                    <a:schemeClr val="tx2"/>
                  </a:solidFill>
                  <a:latin typeface="+mj-lt"/>
                  <a:ea typeface="Verdana" panose="020B0604030504040204" pitchFamily="34" charset="0"/>
                  <a:cs typeface="Verdana" panose="020B0604030504040204" pitchFamily="34" charset="0"/>
                </a:rPr>
                <a:t>Male</a:t>
              </a:r>
            </a:p>
          </p:txBody>
        </p:sp>
        <p:sp>
          <p:nvSpPr>
            <p:cNvPr id="32" name="TextBox 31">
              <a:extLst>
                <a:ext uri="{FF2B5EF4-FFF2-40B4-BE49-F238E27FC236}">
                  <a16:creationId xmlns:a16="http://schemas.microsoft.com/office/drawing/2014/main" id="{CFCA323B-FB4E-B644-9371-DA2628938687}"/>
                </a:ext>
              </a:extLst>
            </p:cNvPr>
            <p:cNvSpPr txBox="1"/>
            <p:nvPr/>
          </p:nvSpPr>
          <p:spPr>
            <a:xfrm>
              <a:off x="9918809" y="3905396"/>
              <a:ext cx="944319" cy="309125"/>
            </a:xfrm>
            <a:prstGeom prst="rect">
              <a:avLst/>
            </a:prstGeom>
            <a:noFill/>
          </p:spPr>
          <p:txBody>
            <a:bodyPr wrap="square" rtlCol="0">
              <a:spAutoFit/>
            </a:bodyPr>
            <a:lstStyle/>
            <a:p>
              <a:pPr algn="ctr"/>
              <a:r>
                <a:rPr lang="en-GB" sz="1400" b="1" dirty="0">
                  <a:solidFill>
                    <a:schemeClr val="bg1"/>
                  </a:solidFill>
                  <a:latin typeface="+mj-lt"/>
                  <a:ea typeface="Verdana" panose="020B0604030504040204" pitchFamily="34" charset="0"/>
                  <a:cs typeface="Verdana" panose="020B0604030504040204" pitchFamily="34" charset="0"/>
                </a:rPr>
                <a:t>Female</a:t>
              </a:r>
            </a:p>
          </p:txBody>
        </p:sp>
        <p:sp>
          <p:nvSpPr>
            <p:cNvPr id="33" name="TextBox 32">
              <a:extLst>
                <a:ext uri="{FF2B5EF4-FFF2-40B4-BE49-F238E27FC236}">
                  <a16:creationId xmlns:a16="http://schemas.microsoft.com/office/drawing/2014/main" id="{4D7D6FE7-27D3-2E47-B0AB-BC41932F8BE4}"/>
                </a:ext>
              </a:extLst>
            </p:cNvPr>
            <p:cNvSpPr txBox="1"/>
            <p:nvPr/>
          </p:nvSpPr>
          <p:spPr>
            <a:xfrm>
              <a:off x="9170624" y="5022008"/>
              <a:ext cx="671181" cy="309125"/>
            </a:xfrm>
            <a:prstGeom prst="rect">
              <a:avLst/>
            </a:prstGeom>
            <a:noFill/>
          </p:spPr>
          <p:txBody>
            <a:bodyPr wrap="square" rtlCol="0">
              <a:spAutoFit/>
            </a:bodyPr>
            <a:lstStyle/>
            <a:p>
              <a:pPr algn="ctr"/>
              <a:r>
                <a:rPr lang="en-GB" sz="1400" b="1" dirty="0">
                  <a:solidFill>
                    <a:schemeClr val="tx2"/>
                  </a:solidFill>
                  <a:latin typeface="+mj-lt"/>
                  <a:ea typeface="Verdana" panose="020B0604030504040204" pitchFamily="34" charset="0"/>
                  <a:cs typeface="Verdana" panose="020B0604030504040204" pitchFamily="34" charset="0"/>
                </a:rPr>
                <a:t>60%</a:t>
              </a:r>
            </a:p>
          </p:txBody>
        </p:sp>
        <p:sp>
          <p:nvSpPr>
            <p:cNvPr id="34" name="TextBox 33">
              <a:extLst>
                <a:ext uri="{FF2B5EF4-FFF2-40B4-BE49-F238E27FC236}">
                  <a16:creationId xmlns:a16="http://schemas.microsoft.com/office/drawing/2014/main" id="{5A5D4C2E-030E-B346-BAE3-A063B0987EE2}"/>
                </a:ext>
              </a:extLst>
            </p:cNvPr>
            <p:cNvSpPr txBox="1"/>
            <p:nvPr/>
          </p:nvSpPr>
          <p:spPr>
            <a:xfrm>
              <a:off x="10291110" y="4090171"/>
              <a:ext cx="671181" cy="309125"/>
            </a:xfrm>
            <a:prstGeom prst="rect">
              <a:avLst/>
            </a:prstGeom>
            <a:noFill/>
          </p:spPr>
          <p:txBody>
            <a:bodyPr wrap="square" rtlCol="0">
              <a:spAutoFit/>
            </a:bodyPr>
            <a:lstStyle/>
            <a:p>
              <a:pPr algn="ctr"/>
              <a:r>
                <a:rPr lang="en-GB" sz="1400" b="1" dirty="0">
                  <a:solidFill>
                    <a:schemeClr val="bg1"/>
                  </a:solidFill>
                  <a:latin typeface="+mj-lt"/>
                  <a:ea typeface="Verdana" panose="020B0604030504040204" pitchFamily="34" charset="0"/>
                  <a:cs typeface="Verdana" panose="020B0604030504040204" pitchFamily="34" charset="0"/>
                </a:rPr>
                <a:t>40%</a:t>
              </a:r>
            </a:p>
          </p:txBody>
        </p:sp>
      </p:grpSp>
      <p:grpSp>
        <p:nvGrpSpPr>
          <p:cNvPr id="35" name="Group 34">
            <a:extLst>
              <a:ext uri="{FF2B5EF4-FFF2-40B4-BE49-F238E27FC236}">
                <a16:creationId xmlns:a16="http://schemas.microsoft.com/office/drawing/2014/main" id="{01798B7B-BA1B-524D-916E-4B2FB18D8D1B}"/>
              </a:ext>
            </a:extLst>
          </p:cNvPr>
          <p:cNvGrpSpPr/>
          <p:nvPr/>
        </p:nvGrpSpPr>
        <p:grpSpPr>
          <a:xfrm>
            <a:off x="515468" y="3427296"/>
            <a:ext cx="2361862" cy="2093225"/>
            <a:chOff x="5957403" y="3363518"/>
            <a:chExt cx="2370914" cy="2370914"/>
          </a:xfrm>
        </p:grpSpPr>
        <p:graphicFrame>
          <p:nvGraphicFramePr>
            <p:cNvPr id="36" name="1 Bottom Donut Chart">
              <a:extLst>
                <a:ext uri="{FF2B5EF4-FFF2-40B4-BE49-F238E27FC236}">
                  <a16:creationId xmlns:a16="http://schemas.microsoft.com/office/drawing/2014/main" id="{B3F05633-5C61-D340-874A-AE8A6CB8F8AC}"/>
                </a:ext>
              </a:extLst>
            </p:cNvPr>
            <p:cNvGraphicFramePr/>
            <p:nvPr>
              <p:extLst>
                <p:ext uri="{D42A27DB-BD31-4B8C-83A1-F6EECF244321}">
                  <p14:modId xmlns:p14="http://schemas.microsoft.com/office/powerpoint/2010/main" val="3276591791"/>
                </p:ext>
              </p:extLst>
            </p:nvPr>
          </p:nvGraphicFramePr>
          <p:xfrm>
            <a:off x="5957403" y="3363518"/>
            <a:ext cx="2370914" cy="2370914"/>
          </p:xfrm>
          <a:graphic>
            <a:graphicData uri="http://schemas.openxmlformats.org/drawingml/2006/chart">
              <c:chart xmlns:c="http://schemas.openxmlformats.org/drawingml/2006/chart" xmlns:r="http://schemas.openxmlformats.org/officeDocument/2006/relationships" r:id="rId6"/>
            </a:graphicData>
          </a:graphic>
        </p:graphicFrame>
        <p:sp>
          <p:nvSpPr>
            <p:cNvPr id="37" name="TextBox 36">
              <a:extLst>
                <a:ext uri="{FF2B5EF4-FFF2-40B4-BE49-F238E27FC236}">
                  <a16:creationId xmlns:a16="http://schemas.microsoft.com/office/drawing/2014/main" id="{76778628-C6B3-504B-8AF7-D6947781FE7F}"/>
                </a:ext>
              </a:extLst>
            </p:cNvPr>
            <p:cNvSpPr txBox="1"/>
            <p:nvPr/>
          </p:nvSpPr>
          <p:spPr>
            <a:xfrm>
              <a:off x="6164810" y="4639118"/>
              <a:ext cx="671181" cy="309125"/>
            </a:xfrm>
            <a:prstGeom prst="rect">
              <a:avLst/>
            </a:prstGeom>
            <a:noFill/>
          </p:spPr>
          <p:txBody>
            <a:bodyPr wrap="square" rtlCol="0">
              <a:spAutoFit/>
            </a:bodyPr>
            <a:lstStyle/>
            <a:p>
              <a:pPr algn="ctr"/>
              <a:r>
                <a:rPr lang="en-GB" sz="1400" b="1" dirty="0">
                  <a:solidFill>
                    <a:schemeClr val="tx2"/>
                  </a:solidFill>
                  <a:latin typeface="+mj-lt"/>
                  <a:ea typeface="Verdana" panose="020B0604030504040204" pitchFamily="34" charset="0"/>
                  <a:cs typeface="Verdana" panose="020B0604030504040204" pitchFamily="34" charset="0"/>
                </a:rPr>
                <a:t>Male</a:t>
              </a:r>
            </a:p>
          </p:txBody>
        </p:sp>
        <p:sp>
          <p:nvSpPr>
            <p:cNvPr id="38" name="TextBox 37">
              <a:extLst>
                <a:ext uri="{FF2B5EF4-FFF2-40B4-BE49-F238E27FC236}">
                  <a16:creationId xmlns:a16="http://schemas.microsoft.com/office/drawing/2014/main" id="{6A22837C-365F-1747-AAA2-F0A4372D07ED}"/>
                </a:ext>
              </a:extLst>
            </p:cNvPr>
            <p:cNvSpPr txBox="1"/>
            <p:nvPr/>
          </p:nvSpPr>
          <p:spPr>
            <a:xfrm>
              <a:off x="7023570" y="3728005"/>
              <a:ext cx="944319" cy="309125"/>
            </a:xfrm>
            <a:prstGeom prst="rect">
              <a:avLst/>
            </a:prstGeom>
            <a:noFill/>
          </p:spPr>
          <p:txBody>
            <a:bodyPr wrap="square" rtlCol="0">
              <a:spAutoFit/>
            </a:bodyPr>
            <a:lstStyle/>
            <a:p>
              <a:pPr algn="ctr"/>
              <a:r>
                <a:rPr lang="en-GB" sz="1400" b="1" dirty="0">
                  <a:solidFill>
                    <a:schemeClr val="bg1"/>
                  </a:solidFill>
                  <a:latin typeface="+mj-lt"/>
                  <a:ea typeface="Verdana" panose="020B0604030504040204" pitchFamily="34" charset="0"/>
                  <a:cs typeface="Verdana" panose="020B0604030504040204" pitchFamily="34" charset="0"/>
                </a:rPr>
                <a:t>Female</a:t>
              </a:r>
            </a:p>
          </p:txBody>
        </p:sp>
        <p:sp>
          <p:nvSpPr>
            <p:cNvPr id="39" name="TextBox 38">
              <a:extLst>
                <a:ext uri="{FF2B5EF4-FFF2-40B4-BE49-F238E27FC236}">
                  <a16:creationId xmlns:a16="http://schemas.microsoft.com/office/drawing/2014/main" id="{93A5CECC-525D-E944-8139-A9CF86E4D0AF}"/>
                </a:ext>
              </a:extLst>
            </p:cNvPr>
            <p:cNvSpPr txBox="1"/>
            <p:nvPr/>
          </p:nvSpPr>
          <p:spPr>
            <a:xfrm>
              <a:off x="6224228" y="4829690"/>
              <a:ext cx="671181" cy="309125"/>
            </a:xfrm>
            <a:prstGeom prst="rect">
              <a:avLst/>
            </a:prstGeom>
            <a:noFill/>
          </p:spPr>
          <p:txBody>
            <a:bodyPr wrap="square" rtlCol="0">
              <a:spAutoFit/>
            </a:bodyPr>
            <a:lstStyle/>
            <a:p>
              <a:pPr algn="ctr"/>
              <a:r>
                <a:rPr lang="en-GB" sz="1400" b="1" dirty="0">
                  <a:solidFill>
                    <a:schemeClr val="tx2"/>
                  </a:solidFill>
                  <a:latin typeface="+mj-lt"/>
                  <a:ea typeface="Verdana" panose="020B0604030504040204" pitchFamily="34" charset="0"/>
                  <a:cs typeface="Verdana" panose="020B0604030504040204" pitchFamily="34" charset="0"/>
                </a:rPr>
                <a:t>49%</a:t>
              </a:r>
            </a:p>
          </p:txBody>
        </p:sp>
        <p:sp>
          <p:nvSpPr>
            <p:cNvPr id="40" name="TextBox 39">
              <a:extLst>
                <a:ext uri="{FF2B5EF4-FFF2-40B4-BE49-F238E27FC236}">
                  <a16:creationId xmlns:a16="http://schemas.microsoft.com/office/drawing/2014/main" id="{632B8241-BCF5-724A-8D22-22184DEE6ECF}"/>
                </a:ext>
              </a:extLst>
            </p:cNvPr>
            <p:cNvSpPr txBox="1"/>
            <p:nvPr/>
          </p:nvSpPr>
          <p:spPr>
            <a:xfrm>
              <a:off x="7356605" y="3913903"/>
              <a:ext cx="671181" cy="309125"/>
            </a:xfrm>
            <a:prstGeom prst="rect">
              <a:avLst/>
            </a:prstGeom>
            <a:noFill/>
          </p:spPr>
          <p:txBody>
            <a:bodyPr wrap="square" rtlCol="0">
              <a:spAutoFit/>
            </a:bodyPr>
            <a:lstStyle/>
            <a:p>
              <a:pPr algn="ctr"/>
              <a:r>
                <a:rPr lang="en-GB" sz="1400" b="1" dirty="0">
                  <a:solidFill>
                    <a:schemeClr val="bg1"/>
                  </a:solidFill>
                  <a:latin typeface="+mj-lt"/>
                  <a:ea typeface="Verdana" panose="020B0604030504040204" pitchFamily="34" charset="0"/>
                  <a:cs typeface="Verdana" panose="020B0604030504040204" pitchFamily="34" charset="0"/>
                </a:rPr>
                <a:t>51%</a:t>
              </a:r>
            </a:p>
          </p:txBody>
        </p:sp>
      </p:grpSp>
      <p:sp>
        <p:nvSpPr>
          <p:cNvPr id="41" name="TextBox 40">
            <a:extLst>
              <a:ext uri="{FF2B5EF4-FFF2-40B4-BE49-F238E27FC236}">
                <a16:creationId xmlns:a16="http://schemas.microsoft.com/office/drawing/2014/main" id="{E53F54BD-9E37-C145-B639-66919F9EA20C}"/>
              </a:ext>
            </a:extLst>
          </p:cNvPr>
          <p:cNvSpPr txBox="1"/>
          <p:nvPr/>
        </p:nvSpPr>
        <p:spPr>
          <a:xfrm>
            <a:off x="512816" y="727533"/>
            <a:ext cx="2366379" cy="338554"/>
          </a:xfrm>
          <a:prstGeom prst="rect">
            <a:avLst/>
          </a:prstGeom>
          <a:noFill/>
        </p:spPr>
        <p:txBody>
          <a:bodyPr wrap="square" rtlCol="0">
            <a:spAutoFit/>
          </a:bodyPr>
          <a:lstStyle/>
          <a:p>
            <a:pPr algn="ctr"/>
            <a:r>
              <a:rPr lang="en-GB" sz="1600" dirty="0">
                <a:solidFill>
                  <a:schemeClr val="tx2"/>
                </a:solidFill>
                <a:latin typeface="+mj-lt"/>
                <a:ea typeface="Verdana" panose="020B0604030504040204" pitchFamily="34" charset="0"/>
                <a:cs typeface="Verdana" panose="020B0604030504040204" pitchFamily="34" charset="0"/>
              </a:rPr>
              <a:t>Lower quartile</a:t>
            </a:r>
          </a:p>
        </p:txBody>
      </p:sp>
      <p:sp>
        <p:nvSpPr>
          <p:cNvPr id="42" name="TextBox 41">
            <a:extLst>
              <a:ext uri="{FF2B5EF4-FFF2-40B4-BE49-F238E27FC236}">
                <a16:creationId xmlns:a16="http://schemas.microsoft.com/office/drawing/2014/main" id="{AC5F01AF-1886-8F44-9C0F-0454747249A1}"/>
              </a:ext>
            </a:extLst>
          </p:cNvPr>
          <p:cNvSpPr txBox="1"/>
          <p:nvPr/>
        </p:nvSpPr>
        <p:spPr>
          <a:xfrm>
            <a:off x="3372236" y="727533"/>
            <a:ext cx="2366380" cy="338554"/>
          </a:xfrm>
          <a:prstGeom prst="rect">
            <a:avLst/>
          </a:prstGeom>
          <a:noFill/>
        </p:spPr>
        <p:txBody>
          <a:bodyPr wrap="square" rtlCol="0">
            <a:spAutoFit/>
          </a:bodyPr>
          <a:lstStyle/>
          <a:p>
            <a:pPr algn="ctr"/>
            <a:r>
              <a:rPr lang="en-GB" sz="1600" dirty="0">
                <a:solidFill>
                  <a:schemeClr val="tx2"/>
                </a:solidFill>
                <a:latin typeface="+mj-lt"/>
                <a:ea typeface="Verdana" panose="020B0604030504040204" pitchFamily="34" charset="0"/>
                <a:cs typeface="Verdana" panose="020B0604030504040204" pitchFamily="34" charset="0"/>
              </a:rPr>
              <a:t>Lower middle quartile</a:t>
            </a:r>
          </a:p>
        </p:txBody>
      </p:sp>
      <p:sp>
        <p:nvSpPr>
          <p:cNvPr id="43" name="TextBox 42">
            <a:extLst>
              <a:ext uri="{FF2B5EF4-FFF2-40B4-BE49-F238E27FC236}">
                <a16:creationId xmlns:a16="http://schemas.microsoft.com/office/drawing/2014/main" id="{CBE9F762-4014-EB4A-8606-32EE19E7D2C7}"/>
              </a:ext>
            </a:extLst>
          </p:cNvPr>
          <p:cNvSpPr txBox="1"/>
          <p:nvPr/>
        </p:nvSpPr>
        <p:spPr>
          <a:xfrm>
            <a:off x="545042" y="3155731"/>
            <a:ext cx="2361862" cy="338554"/>
          </a:xfrm>
          <a:prstGeom prst="rect">
            <a:avLst/>
          </a:prstGeom>
          <a:noFill/>
        </p:spPr>
        <p:txBody>
          <a:bodyPr wrap="square" rtlCol="0">
            <a:spAutoFit/>
          </a:bodyPr>
          <a:lstStyle/>
          <a:p>
            <a:pPr algn="ctr"/>
            <a:r>
              <a:rPr lang="en-GB" sz="1600" dirty="0">
                <a:solidFill>
                  <a:schemeClr val="tx2"/>
                </a:solidFill>
                <a:latin typeface="+mj-lt"/>
                <a:ea typeface="Verdana" panose="020B0604030504040204" pitchFamily="34" charset="0"/>
                <a:cs typeface="Verdana" panose="020B0604030504040204" pitchFamily="34" charset="0"/>
              </a:rPr>
              <a:t>Upper middle quartile</a:t>
            </a:r>
          </a:p>
        </p:txBody>
      </p:sp>
      <p:sp>
        <p:nvSpPr>
          <p:cNvPr id="44" name="TextBox 43">
            <a:extLst>
              <a:ext uri="{FF2B5EF4-FFF2-40B4-BE49-F238E27FC236}">
                <a16:creationId xmlns:a16="http://schemas.microsoft.com/office/drawing/2014/main" id="{FFEA82AD-D0AA-E049-8DF7-908177E15905}"/>
              </a:ext>
            </a:extLst>
          </p:cNvPr>
          <p:cNvSpPr txBox="1"/>
          <p:nvPr/>
        </p:nvSpPr>
        <p:spPr>
          <a:xfrm>
            <a:off x="3357490" y="3156487"/>
            <a:ext cx="2361862" cy="338554"/>
          </a:xfrm>
          <a:prstGeom prst="rect">
            <a:avLst/>
          </a:prstGeom>
          <a:noFill/>
        </p:spPr>
        <p:txBody>
          <a:bodyPr wrap="square" rtlCol="0">
            <a:spAutoFit/>
          </a:bodyPr>
          <a:lstStyle/>
          <a:p>
            <a:pPr algn="ctr"/>
            <a:r>
              <a:rPr lang="en-GB" sz="1600" dirty="0">
                <a:solidFill>
                  <a:schemeClr val="tx2"/>
                </a:solidFill>
                <a:latin typeface="+mj-lt"/>
                <a:ea typeface="Verdana" panose="020B0604030504040204" pitchFamily="34" charset="0"/>
                <a:cs typeface="Verdana" panose="020B0604030504040204" pitchFamily="34" charset="0"/>
              </a:rPr>
              <a:t>Upper quartile</a:t>
            </a:r>
          </a:p>
        </p:txBody>
      </p:sp>
      <p:sp>
        <p:nvSpPr>
          <p:cNvPr id="48" name="Rectangle 47">
            <a:extLst>
              <a:ext uri="{FF2B5EF4-FFF2-40B4-BE49-F238E27FC236}">
                <a16:creationId xmlns:a16="http://schemas.microsoft.com/office/drawing/2014/main" id="{AD42BA5E-889B-6F4D-A77C-B51A367A2775}"/>
              </a:ext>
            </a:extLst>
          </p:cNvPr>
          <p:cNvSpPr/>
          <p:nvPr/>
        </p:nvSpPr>
        <p:spPr>
          <a:xfrm>
            <a:off x="6087007" y="624190"/>
            <a:ext cx="5632031" cy="5816977"/>
          </a:xfrm>
          <a:prstGeom prst="rect">
            <a:avLst/>
          </a:prstGeom>
        </p:spPr>
        <p:txBody>
          <a:bodyPr wrap="square">
            <a:spAutoFit/>
          </a:bodyPr>
          <a:lstStyle/>
          <a:p>
            <a:pPr algn="just"/>
            <a:r>
              <a:rPr lang="en-GB" sz="1200" dirty="0">
                <a:solidFill>
                  <a:schemeClr val="bg1">
                    <a:lumMod val="50000"/>
                  </a:schemeClr>
                </a:solidFill>
                <a:ea typeface="Verdana" panose="020B0604030504040204" pitchFamily="34" charset="0"/>
                <a:cs typeface="Verdana" panose="020B0604030504040204" pitchFamily="34" charset="0"/>
              </a:rPr>
              <a:t>We continue to be committed to creating a workforce that is diverse and inclusive, provides equal opportunities for everyone to progress, and which is reflective of the environment we trade in and the customers we serve. This will continue to be a priority for Card Factory, demonstrated in 2021 by the launch of a 5 year D&amp;I strategy (attached as an appendices), which we consulted with colleagues to build. As part of this strategy we have outlined clear actions that will help us in to deliver our D&amp;I agenda. </a:t>
            </a:r>
          </a:p>
          <a:p>
            <a:pPr algn="just"/>
            <a:endParaRPr lang="en-GB" sz="1200" dirty="0">
              <a:solidFill>
                <a:schemeClr val="bg1">
                  <a:lumMod val="50000"/>
                </a:schemeClr>
              </a:solidFill>
              <a:ea typeface="Verdana" panose="020B0604030504040204" pitchFamily="34" charset="0"/>
              <a:cs typeface="Verdana" panose="020B0604030504040204" pitchFamily="34" charset="0"/>
            </a:endParaRPr>
          </a:p>
          <a:p>
            <a:pPr algn="just"/>
            <a:r>
              <a:rPr lang="en-GB" sz="1200" dirty="0">
                <a:solidFill>
                  <a:schemeClr val="bg1">
                    <a:lumMod val="50000"/>
                  </a:schemeClr>
                </a:solidFill>
                <a:ea typeface="Verdana" panose="020B0604030504040204" pitchFamily="34" charset="0"/>
                <a:cs typeface="Verdana" panose="020B0604030504040204" pitchFamily="34" charset="0"/>
              </a:rPr>
              <a:t>Last year we became a founding signatory, alongside 50 other leading retailers, to the British Retail Consortium’s Diversity and Inclusion Charter. As a result of this pledge we have: </a:t>
            </a:r>
          </a:p>
          <a:p>
            <a:pPr marL="171450" indent="-171450" algn="just">
              <a:buFont typeface="Arial" panose="020B0604020202020204" pitchFamily="34" charset="0"/>
              <a:buChar char="•"/>
            </a:pPr>
            <a:r>
              <a:rPr lang="en-GB" sz="1200" dirty="0">
                <a:solidFill>
                  <a:schemeClr val="bg1">
                    <a:lumMod val="50000"/>
                  </a:schemeClr>
                </a:solidFill>
                <a:ea typeface="Verdana" panose="020B0604030504040204" pitchFamily="34" charset="0"/>
                <a:cs typeface="Verdana" panose="020B0604030504040204" pitchFamily="34" charset="0"/>
              </a:rPr>
              <a:t>Appointed a Diversity and Inclusion Executive;</a:t>
            </a:r>
          </a:p>
          <a:p>
            <a:pPr marL="171450" indent="-171450" algn="just">
              <a:buFont typeface="Arial" panose="020B0604020202020204" pitchFamily="34" charset="0"/>
              <a:buChar char="•"/>
            </a:pPr>
            <a:r>
              <a:rPr lang="en-GB" sz="1200" dirty="0">
                <a:solidFill>
                  <a:schemeClr val="bg1">
                    <a:lumMod val="50000"/>
                  </a:schemeClr>
                </a:solidFill>
                <a:ea typeface="Verdana" panose="020B0604030504040204" pitchFamily="34" charset="0"/>
                <a:cs typeface="Verdana" panose="020B0604030504040204" pitchFamily="34" charset="0"/>
              </a:rPr>
              <a:t>Improved recruitment practices, and continue to review these in order to remove bias from processes and practices;</a:t>
            </a:r>
          </a:p>
          <a:p>
            <a:pPr marL="171450" indent="-171450" algn="just">
              <a:buFont typeface="Arial" panose="020B0604020202020204" pitchFamily="34" charset="0"/>
              <a:buChar char="•"/>
            </a:pPr>
            <a:r>
              <a:rPr lang="en-GB" sz="1200" dirty="0">
                <a:solidFill>
                  <a:schemeClr val="bg1">
                    <a:lumMod val="50000"/>
                  </a:schemeClr>
                </a:solidFill>
                <a:ea typeface="Verdana" panose="020B0604030504040204" pitchFamily="34" charset="0"/>
                <a:cs typeface="Verdana" panose="020B0604030504040204" pitchFamily="34" charset="0"/>
              </a:rPr>
              <a:t>Collected data on inclusivity at Card Factory, including the addition of 2 DE&amp;I questions to our engagement survey;</a:t>
            </a:r>
          </a:p>
          <a:p>
            <a:pPr marL="171450" indent="-171450" algn="just">
              <a:buFont typeface="Arial" panose="020B0604020202020204" pitchFamily="34" charset="0"/>
              <a:buChar char="•"/>
            </a:pPr>
            <a:r>
              <a:rPr lang="en-GB" sz="1200" dirty="0">
                <a:solidFill>
                  <a:schemeClr val="bg1">
                    <a:lumMod val="50000"/>
                  </a:schemeClr>
                </a:solidFill>
                <a:ea typeface="Verdana" panose="020B0604030504040204" pitchFamily="34" charset="0"/>
                <a:cs typeface="Verdana" panose="020B0604030504040204" pitchFamily="34" charset="0"/>
              </a:rPr>
              <a:t>Committed to scheduling sub-conscious bias training for all line managers through the course of FY23;</a:t>
            </a:r>
          </a:p>
          <a:p>
            <a:pPr marL="171450" indent="-171450" algn="just">
              <a:buFont typeface="Arial" panose="020B0604020202020204" pitchFamily="34" charset="0"/>
              <a:buChar char="•"/>
            </a:pPr>
            <a:r>
              <a:rPr lang="en-GB" sz="1200" dirty="0">
                <a:solidFill>
                  <a:schemeClr val="bg1">
                    <a:lumMod val="50000"/>
                  </a:schemeClr>
                </a:solidFill>
                <a:ea typeface="Verdana" panose="020B0604030504040204" pitchFamily="34" charset="0"/>
                <a:cs typeface="Verdana" panose="020B0604030504040204" pitchFamily="34" charset="0"/>
              </a:rPr>
              <a:t>Launched our new flexible working approach post-pandemic, that supports all colleagues balancing personal commitments alongside work. </a:t>
            </a:r>
          </a:p>
          <a:p>
            <a:pPr algn="just"/>
            <a:endParaRPr lang="en-GB" sz="1200" dirty="0">
              <a:solidFill>
                <a:schemeClr val="bg1">
                  <a:lumMod val="50000"/>
                </a:schemeClr>
              </a:solidFill>
              <a:ea typeface="Verdana" panose="020B0604030504040204" pitchFamily="34" charset="0"/>
              <a:cs typeface="Verdana" panose="020B0604030504040204" pitchFamily="34" charset="0"/>
            </a:endParaRPr>
          </a:p>
          <a:p>
            <a:pPr algn="just"/>
            <a:r>
              <a:rPr lang="en-GB" sz="1200" dirty="0">
                <a:solidFill>
                  <a:schemeClr val="bg1">
                    <a:lumMod val="50000"/>
                  </a:schemeClr>
                </a:solidFill>
                <a:ea typeface="Verdana" panose="020B0604030504040204" pitchFamily="34" charset="0"/>
                <a:cs typeface="Verdana" panose="020B0604030504040204" pitchFamily="34" charset="0"/>
              </a:rPr>
              <a:t>In addition, we will: </a:t>
            </a:r>
          </a:p>
          <a:p>
            <a:pPr marL="171450" indent="-171450" algn="just">
              <a:buFont typeface="Arial" panose="020B0604020202020204" pitchFamily="34" charset="0"/>
              <a:buChar char="•"/>
            </a:pPr>
            <a:r>
              <a:rPr lang="en-GB" sz="1200" dirty="0">
                <a:solidFill>
                  <a:schemeClr val="bg1">
                    <a:lumMod val="50000"/>
                  </a:schemeClr>
                </a:solidFill>
                <a:ea typeface="Verdana" panose="020B0604030504040204" pitchFamily="34" charset="0"/>
                <a:cs typeface="Verdana" panose="020B0604030504040204" pitchFamily="34" charset="0"/>
              </a:rPr>
              <a:t>Continue to support female talent through our Women in Leadership initiative, so that we further create an inclusive workplace that attracts female talent in leadership positions and supports equal opportunities for internal progression and development, particularly in senior roles where females remain under represented;</a:t>
            </a:r>
          </a:p>
          <a:p>
            <a:pPr marL="171450" indent="-171450" algn="just">
              <a:buFont typeface="Arial" panose="020B0604020202020204" pitchFamily="34" charset="0"/>
              <a:buChar char="•"/>
            </a:pPr>
            <a:r>
              <a:rPr lang="en-GB" sz="1200" dirty="0">
                <a:solidFill>
                  <a:schemeClr val="bg1">
                    <a:lumMod val="50000"/>
                  </a:schemeClr>
                </a:solidFill>
                <a:ea typeface="Verdana" panose="020B0604030504040204" pitchFamily="34" charset="0"/>
                <a:cs typeface="Verdana" panose="020B0604030504040204" pitchFamily="34" charset="0"/>
              </a:rPr>
              <a:t>Champion balanced shortlists when recruiting;</a:t>
            </a:r>
          </a:p>
          <a:p>
            <a:pPr marL="171450" indent="-171450" algn="just">
              <a:buFont typeface="Arial" panose="020B0604020202020204" pitchFamily="34" charset="0"/>
              <a:buChar char="•"/>
            </a:pPr>
            <a:r>
              <a:rPr lang="en-GB" sz="1200" dirty="0">
                <a:solidFill>
                  <a:schemeClr val="bg1">
                    <a:lumMod val="50000"/>
                  </a:schemeClr>
                </a:solidFill>
                <a:ea typeface="Verdana" panose="020B0604030504040204" pitchFamily="34" charset="0"/>
                <a:cs typeface="Verdana" panose="020B0604030504040204" pitchFamily="34" charset="0"/>
              </a:rPr>
              <a:t>Continue to support flexible working, job shares and ‘smart working’ to support work life balance and ensure flexibility is not an alternative to progression.</a:t>
            </a:r>
          </a:p>
        </p:txBody>
      </p:sp>
      <p:sp>
        <p:nvSpPr>
          <p:cNvPr id="45" name="TextBox 44"/>
          <p:cNvSpPr txBox="1"/>
          <p:nvPr/>
        </p:nvSpPr>
        <p:spPr>
          <a:xfrm>
            <a:off x="400326" y="5438322"/>
            <a:ext cx="5434921" cy="738664"/>
          </a:xfrm>
          <a:prstGeom prst="rect">
            <a:avLst/>
          </a:prstGeom>
          <a:noFill/>
        </p:spPr>
        <p:txBody>
          <a:bodyPr wrap="square" rtlCol="0">
            <a:spAutoFit/>
          </a:bodyPr>
          <a:lstStyle/>
          <a:p>
            <a:pPr algn="just"/>
            <a:r>
              <a:rPr lang="en-GB" sz="1050" dirty="0">
                <a:solidFill>
                  <a:schemeClr val="bg1">
                    <a:lumMod val="50000"/>
                  </a:schemeClr>
                </a:solidFill>
                <a:ea typeface="Verdana" panose="020B0604030504040204" pitchFamily="34" charset="0"/>
                <a:cs typeface="Verdana" panose="020B0604030504040204" pitchFamily="34" charset="0"/>
              </a:rPr>
              <a:t>The charts above show the gender distribution split into four equally sized quartiles. There are over 59 colleagues in each quartile, and our 71  retail colleagues appear in the </a:t>
            </a:r>
            <a:r>
              <a:rPr lang="en-GB" sz="1050" dirty="0" smtClean="0">
                <a:solidFill>
                  <a:schemeClr val="bg1">
                    <a:lumMod val="50000"/>
                  </a:schemeClr>
                </a:solidFill>
                <a:ea typeface="Verdana" panose="020B0604030504040204" pitchFamily="34" charset="0"/>
                <a:cs typeface="Verdana" panose="020B0604030504040204" pitchFamily="34" charset="0"/>
              </a:rPr>
              <a:t>lower, lower middle, and upper middle quartiles</a:t>
            </a:r>
            <a:r>
              <a:rPr lang="en-GB" sz="1050" dirty="0">
                <a:solidFill>
                  <a:schemeClr val="bg1">
                    <a:lumMod val="50000"/>
                  </a:schemeClr>
                </a:solidFill>
                <a:ea typeface="Verdana" panose="020B0604030504040204" pitchFamily="34" charset="0"/>
                <a:cs typeface="Verdana" panose="020B0604030504040204" pitchFamily="34" charset="0"/>
              </a:rPr>
              <a:t>. The </a:t>
            </a:r>
            <a:r>
              <a:rPr lang="en-GB" sz="1050" dirty="0" smtClean="0">
                <a:solidFill>
                  <a:schemeClr val="bg1">
                    <a:lumMod val="50000"/>
                  </a:schemeClr>
                </a:solidFill>
                <a:ea typeface="Verdana" panose="020B0604030504040204" pitchFamily="34" charset="0"/>
                <a:cs typeface="Verdana" panose="020B0604030504040204" pitchFamily="34" charset="0"/>
              </a:rPr>
              <a:t>upper </a:t>
            </a:r>
            <a:r>
              <a:rPr lang="en-GB" sz="1050" dirty="0">
                <a:solidFill>
                  <a:schemeClr val="bg1">
                    <a:lumMod val="50000"/>
                  </a:schemeClr>
                </a:solidFill>
                <a:ea typeface="Verdana" panose="020B0604030504040204" pitchFamily="34" charset="0"/>
                <a:cs typeface="Verdana" panose="020B0604030504040204" pitchFamily="34" charset="0"/>
              </a:rPr>
              <a:t>quartile is made up of the Executive team and senior leaders only.</a:t>
            </a:r>
          </a:p>
        </p:txBody>
      </p:sp>
    </p:spTree>
    <p:extLst>
      <p:ext uri="{BB962C8B-B14F-4D97-AF65-F5344CB8AC3E}">
        <p14:creationId xmlns:p14="http://schemas.microsoft.com/office/powerpoint/2010/main" val="1250031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25D7F2A-08C6-401A-AE8D-CBD1D60843A5}"/>
              </a:ext>
            </a:extLst>
          </p:cNvPr>
          <p:cNvSpPr txBox="1"/>
          <p:nvPr/>
        </p:nvSpPr>
        <p:spPr>
          <a:xfrm>
            <a:off x="-501" y="-21923"/>
            <a:ext cx="12192000"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Card Factory</a:t>
            </a:r>
            <a:r>
              <a:rPr kumimoji="0" lang="en-GB" sz="1400" b="1" i="0" u="none" strike="noStrike" kern="1200" cap="none" spc="0" normalizeH="0" baseline="0" noProof="0" smtClean="0">
                <a:ln>
                  <a:noFill/>
                </a:ln>
                <a:solidFill>
                  <a:srgbClr val="FFFFFF"/>
                </a:solidFill>
                <a:effectLst/>
                <a:uLnTx/>
                <a:uFillTx/>
                <a:latin typeface="Calibri" panose="020F0502020204030204" pitchFamily="34" charset="0"/>
                <a:ea typeface="+mn-ea"/>
                <a:cs typeface="Calibri" panose="020F0502020204030204" pitchFamily="34" charset="0"/>
              </a:rPr>
              <a:t>: Diversity and </a:t>
            </a:r>
            <a:r>
              <a:rPr kumimoji="0" lang="en-GB" sz="140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Inclusion 5 </a:t>
            </a:r>
            <a:r>
              <a:rPr kumimoji="0" lang="en-GB" sz="14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Y</a:t>
            </a:r>
            <a:r>
              <a:rPr kumimoji="0" lang="en-GB" sz="140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ear Strategy and Plan</a:t>
            </a:r>
            <a:endParaRPr kumimoji="0" lang="en-GB" sz="14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9" name="TextBox 8">
            <a:extLst>
              <a:ext uri="{FF2B5EF4-FFF2-40B4-BE49-F238E27FC236}">
                <a16:creationId xmlns:a16="http://schemas.microsoft.com/office/drawing/2014/main" id="{EDB8FEE2-48D5-4BEC-A8D7-59B64D31A777}"/>
              </a:ext>
            </a:extLst>
          </p:cNvPr>
          <p:cNvSpPr txBox="1"/>
          <p:nvPr/>
        </p:nvSpPr>
        <p:spPr>
          <a:xfrm>
            <a:off x="-13544" y="1717453"/>
            <a:ext cx="12086251" cy="27699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srgbClr val="FFFFFF">
                    <a:lumMod val="50000"/>
                  </a:srgbClr>
                </a:solidFill>
                <a:effectLst/>
                <a:uLnTx/>
                <a:uFillTx/>
                <a:latin typeface="Calibri" panose="020F0502020204030204" pitchFamily="34" charset="0"/>
                <a:ea typeface="+mn-ea"/>
                <a:cs typeface="Calibri" panose="020F0502020204030204" pitchFamily="34" charset="0"/>
              </a:rPr>
              <a:t>Our MISSION: H</a:t>
            </a:r>
            <a:r>
              <a:rPr kumimoji="0" lang="en-GB" sz="1200" b="1" i="0" u="none" strike="noStrike" kern="1200" cap="none" spc="0" normalizeH="0" baseline="0" noProof="0" dirty="0" smtClean="0">
                <a:ln>
                  <a:noFill/>
                </a:ln>
                <a:solidFill>
                  <a:srgbClr val="FFFFFF">
                    <a:lumMod val="50000"/>
                  </a:srgbClr>
                </a:solidFill>
                <a:effectLst/>
                <a:uLnTx/>
                <a:uFillTx/>
                <a:latin typeface="Calibri" panose="020F0502020204030204" pitchFamily="34" charset="0"/>
                <a:ea typeface="Calibri" panose="020F0502020204030204" pitchFamily="34" charset="0"/>
                <a:cs typeface="+mn-cs"/>
              </a:rPr>
              <a:t>elping </a:t>
            </a:r>
            <a:r>
              <a:rPr kumimoji="0" lang="en-GB" sz="1200" b="1"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Calibri" panose="020F0502020204030204" pitchFamily="34" charset="0"/>
                <a:cs typeface="+mn-cs"/>
              </a:rPr>
              <a:t>people celebrate life moments by making our products affordable and available for everyone</a:t>
            </a:r>
            <a:endParaRPr kumimoji="0" lang="en-GB" sz="1200" b="1"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endParaRPr>
          </a:p>
        </p:txBody>
      </p:sp>
      <p:sp>
        <p:nvSpPr>
          <p:cNvPr id="23" name="TextBox 22">
            <a:extLst>
              <a:ext uri="{FF2B5EF4-FFF2-40B4-BE49-F238E27FC236}">
                <a16:creationId xmlns:a16="http://schemas.microsoft.com/office/drawing/2014/main" id="{2A6349E9-8BF6-4FDD-878B-DD3C93C107BC}"/>
              </a:ext>
            </a:extLst>
          </p:cNvPr>
          <p:cNvSpPr txBox="1"/>
          <p:nvPr/>
        </p:nvSpPr>
        <p:spPr>
          <a:xfrm>
            <a:off x="73951" y="5712370"/>
            <a:ext cx="11998756" cy="30777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The OUTCOMES we seek to accomplish</a:t>
            </a:r>
          </a:p>
        </p:txBody>
      </p:sp>
      <p:sp>
        <p:nvSpPr>
          <p:cNvPr id="25" name="TextBox 24">
            <a:extLst>
              <a:ext uri="{FF2B5EF4-FFF2-40B4-BE49-F238E27FC236}">
                <a16:creationId xmlns:a16="http://schemas.microsoft.com/office/drawing/2014/main" id="{4AD1A6E7-6B18-48FB-B754-40D6235931E1}"/>
              </a:ext>
            </a:extLst>
          </p:cNvPr>
          <p:cNvSpPr txBox="1"/>
          <p:nvPr/>
        </p:nvSpPr>
        <p:spPr>
          <a:xfrm>
            <a:off x="111396" y="6038193"/>
            <a:ext cx="2207855" cy="7694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766A65">
                    <a:lumMod val="50000"/>
                  </a:srgbClr>
                </a:solidFill>
                <a:effectLst/>
                <a:uLnTx/>
                <a:uFillTx/>
                <a:latin typeface="Calibri" panose="020F0502020204030204" pitchFamily="34" charset="0"/>
                <a:ea typeface="+mn-ea"/>
                <a:cs typeface="Calibri" panose="020F0502020204030204" pitchFamily="34" charset="0"/>
              </a:rPr>
              <a:t>A colleague group as diverse as the customers </a:t>
            </a:r>
            <a:r>
              <a:rPr kumimoji="0" lang="en-US" sz="1100" b="0" i="0" u="none" strike="noStrike" kern="1200" cap="none" spc="0" normalizeH="0" baseline="0" noProof="0" dirty="0" smtClean="0">
                <a:ln>
                  <a:noFill/>
                </a:ln>
                <a:solidFill>
                  <a:srgbClr val="766A65">
                    <a:lumMod val="50000"/>
                  </a:srgbClr>
                </a:solidFill>
                <a:effectLst/>
                <a:uLnTx/>
                <a:uFillTx/>
                <a:latin typeface="Calibri" panose="020F0502020204030204" pitchFamily="34" charset="0"/>
                <a:ea typeface="+mn-ea"/>
                <a:cs typeface="Calibri" panose="020F0502020204030204" pitchFamily="34" charset="0"/>
              </a:rPr>
              <a:t>we aim to serve: gender, ethnicity, race, age, disability – at all levels and all areas</a:t>
            </a:r>
            <a:endParaRPr kumimoji="0" lang="en-US" sz="1100" b="0" i="0" u="none" strike="noStrike" kern="1200" cap="none" spc="0" normalizeH="0" baseline="0" noProof="0" dirty="0">
              <a:ln>
                <a:noFill/>
              </a:ln>
              <a:solidFill>
                <a:srgbClr val="766A65">
                  <a:lumMod val="50000"/>
                </a:srgbClr>
              </a:solidFill>
              <a:effectLst/>
              <a:uLnTx/>
              <a:uFillTx/>
              <a:latin typeface="Calibri" panose="020F0502020204030204" pitchFamily="34" charset="0"/>
              <a:ea typeface="+mn-ea"/>
              <a:cs typeface="Calibri" panose="020F0502020204030204" pitchFamily="34" charset="0"/>
            </a:endParaRPr>
          </a:p>
        </p:txBody>
      </p:sp>
      <p:sp>
        <p:nvSpPr>
          <p:cNvPr id="26" name="TextBox 25">
            <a:extLst>
              <a:ext uri="{FF2B5EF4-FFF2-40B4-BE49-F238E27FC236}">
                <a16:creationId xmlns:a16="http://schemas.microsoft.com/office/drawing/2014/main" id="{8F0E7A46-66D8-4341-A61E-9FB14B448C91}"/>
              </a:ext>
            </a:extLst>
          </p:cNvPr>
          <p:cNvSpPr txBox="1"/>
          <p:nvPr/>
        </p:nvSpPr>
        <p:spPr>
          <a:xfrm>
            <a:off x="2351706" y="6032402"/>
            <a:ext cx="1754776" cy="7694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766A65">
                    <a:lumMod val="50000"/>
                  </a:srgbClr>
                </a:solidFill>
                <a:effectLst/>
                <a:uLnTx/>
                <a:uFillTx/>
                <a:latin typeface="Calibri" panose="020F0502020204030204" pitchFamily="34" charset="0"/>
                <a:ea typeface="+mn-ea"/>
                <a:cs typeface="Calibri" panose="020F0502020204030204" pitchFamily="34" charset="0"/>
              </a:rPr>
              <a:t>Everybody is aware of their strengths, </a:t>
            </a:r>
            <a:r>
              <a:rPr kumimoji="0" lang="en-US" sz="1100" b="0" i="0" u="none" strike="noStrike" kern="1200" cap="none" spc="0" normalizeH="0" baseline="0" noProof="0" dirty="0" err="1">
                <a:ln>
                  <a:noFill/>
                </a:ln>
                <a:solidFill>
                  <a:srgbClr val="766A65">
                    <a:lumMod val="50000"/>
                  </a:srgbClr>
                </a:solidFill>
                <a:effectLst/>
                <a:uLnTx/>
                <a:uFillTx/>
                <a:latin typeface="Calibri" panose="020F0502020204030204" pitchFamily="34" charset="0"/>
                <a:ea typeface="+mn-ea"/>
                <a:cs typeface="Calibri" panose="020F0502020204030204" pitchFamily="34" charset="0"/>
              </a:rPr>
              <a:t>recognises</a:t>
            </a:r>
            <a:r>
              <a:rPr kumimoji="0" lang="en-US" sz="1100" b="0" i="0" u="none" strike="noStrike" kern="1200" cap="none" spc="0" normalizeH="0" baseline="0" noProof="0" dirty="0">
                <a:ln>
                  <a:noFill/>
                </a:ln>
                <a:solidFill>
                  <a:srgbClr val="766A65">
                    <a:lumMod val="50000"/>
                  </a:srgbClr>
                </a:solidFill>
                <a:effectLst/>
                <a:uLnTx/>
                <a:uFillTx/>
                <a:latin typeface="Calibri" panose="020F0502020204030204" pitchFamily="34" charset="0"/>
                <a:ea typeface="+mn-ea"/>
                <a:cs typeface="Calibri" panose="020F0502020204030204" pitchFamily="34" charset="0"/>
              </a:rPr>
              <a:t> their value, and is eager to develop </a:t>
            </a:r>
          </a:p>
        </p:txBody>
      </p:sp>
      <p:sp>
        <p:nvSpPr>
          <p:cNvPr id="27" name="TextBox 26">
            <a:extLst>
              <a:ext uri="{FF2B5EF4-FFF2-40B4-BE49-F238E27FC236}">
                <a16:creationId xmlns:a16="http://schemas.microsoft.com/office/drawing/2014/main" id="{7CA30631-EBD5-4A71-8960-847A48C7AFA0}"/>
              </a:ext>
            </a:extLst>
          </p:cNvPr>
          <p:cNvSpPr txBox="1"/>
          <p:nvPr/>
        </p:nvSpPr>
        <p:spPr>
          <a:xfrm>
            <a:off x="4139049" y="6032402"/>
            <a:ext cx="1773474" cy="7694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766A65">
                    <a:lumMod val="50000"/>
                  </a:srgbClr>
                </a:solidFill>
                <a:effectLst/>
                <a:uLnTx/>
                <a:uFillTx/>
                <a:latin typeface="Calibri" panose="020F0502020204030204" pitchFamily="34" charset="0"/>
                <a:ea typeface="+mn-ea"/>
                <a:cs typeface="Calibri" panose="020F0502020204030204" pitchFamily="34" charset="0"/>
              </a:rPr>
              <a:t>Increase colleague engagement - improved scoring on our colleague engagement survey</a:t>
            </a:r>
          </a:p>
        </p:txBody>
      </p:sp>
      <p:sp>
        <p:nvSpPr>
          <p:cNvPr id="28" name="TextBox 27">
            <a:extLst>
              <a:ext uri="{FF2B5EF4-FFF2-40B4-BE49-F238E27FC236}">
                <a16:creationId xmlns:a16="http://schemas.microsoft.com/office/drawing/2014/main" id="{7F8B8F87-B92E-4E8B-BF4A-C39AD5C3E072}"/>
              </a:ext>
            </a:extLst>
          </p:cNvPr>
          <p:cNvSpPr txBox="1"/>
          <p:nvPr/>
        </p:nvSpPr>
        <p:spPr>
          <a:xfrm>
            <a:off x="5939578" y="6029760"/>
            <a:ext cx="1988525" cy="7694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766A65">
                    <a:lumMod val="50000"/>
                  </a:srgbClr>
                </a:solidFill>
                <a:effectLst/>
                <a:uLnTx/>
                <a:uFillTx/>
                <a:latin typeface="Calibri" panose="020F0502020204030204" pitchFamily="34" charset="0"/>
                <a:ea typeface="+mn-ea"/>
                <a:cs typeface="Calibri" panose="020F0502020204030204" pitchFamily="34" charset="0"/>
              </a:rPr>
              <a:t>As a </a:t>
            </a:r>
            <a:r>
              <a:rPr kumimoji="0" lang="en-US" sz="1100" b="0" i="0" u="none" strike="noStrike" kern="1200" cap="none" spc="0" normalizeH="0" baseline="0" noProof="0" dirty="0" smtClean="0">
                <a:ln>
                  <a:noFill/>
                </a:ln>
                <a:solidFill>
                  <a:srgbClr val="766A65">
                    <a:lumMod val="50000"/>
                  </a:srgbClr>
                </a:solidFill>
                <a:effectLst/>
                <a:uLnTx/>
                <a:uFillTx/>
                <a:latin typeface="Calibri" panose="020F0502020204030204" pitchFamily="34" charset="0"/>
                <a:ea typeface="+mn-ea"/>
                <a:cs typeface="Calibri" panose="020F0502020204030204" pitchFamily="34" charset="0"/>
              </a:rPr>
              <a:t>thinking and coaching </a:t>
            </a:r>
            <a:r>
              <a:rPr kumimoji="0" lang="en-US" sz="1100" b="0" i="0" u="none" strike="noStrike" kern="1200" cap="none" spc="0" normalizeH="0" baseline="0" noProof="0" dirty="0" err="1">
                <a:ln>
                  <a:noFill/>
                </a:ln>
                <a:solidFill>
                  <a:srgbClr val="766A65">
                    <a:lumMod val="50000"/>
                  </a:srgbClr>
                </a:solidFill>
                <a:effectLst/>
                <a:uLnTx/>
                <a:uFillTx/>
                <a:latin typeface="Calibri" panose="020F0502020204030204" pitchFamily="34" charset="0"/>
                <a:ea typeface="+mn-ea"/>
                <a:cs typeface="Calibri" panose="020F0502020204030204" pitchFamily="34" charset="0"/>
              </a:rPr>
              <a:t>organisation</a:t>
            </a:r>
            <a:r>
              <a:rPr kumimoji="0" lang="en-US" sz="1100" b="0" i="0" u="none" strike="noStrike" kern="1200" cap="none" spc="0" normalizeH="0" baseline="0" noProof="0" dirty="0">
                <a:ln>
                  <a:noFill/>
                </a:ln>
                <a:solidFill>
                  <a:srgbClr val="766A65">
                    <a:lumMod val="50000"/>
                  </a:srgbClr>
                </a:solidFill>
                <a:effectLst/>
                <a:uLnTx/>
                <a:uFillTx/>
                <a:latin typeface="Calibri" panose="020F0502020204030204" pitchFamily="34" charset="0"/>
                <a:ea typeface="+mn-ea"/>
                <a:cs typeface="Calibri" panose="020F0502020204030204" pitchFamily="34" charset="0"/>
              </a:rPr>
              <a:t>, we take personal responsibility to learn and </a:t>
            </a:r>
            <a:r>
              <a:rPr kumimoji="0" lang="en-US" sz="1100" b="0" i="0" u="none" strike="noStrike" kern="1200" cap="none" spc="0" normalizeH="0" baseline="0" noProof="0" dirty="0" smtClean="0">
                <a:ln>
                  <a:noFill/>
                </a:ln>
                <a:solidFill>
                  <a:srgbClr val="766A65">
                    <a:lumMod val="50000"/>
                  </a:srgbClr>
                </a:solidFill>
                <a:effectLst/>
                <a:uLnTx/>
                <a:uFillTx/>
                <a:latin typeface="Calibri" panose="020F0502020204030204" pitchFamily="34" charset="0"/>
                <a:ea typeface="+mn-ea"/>
                <a:cs typeface="Calibri" panose="020F0502020204030204" pitchFamily="34" charset="0"/>
              </a:rPr>
              <a:t>grow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smtClean="0">
              <a:ln>
                <a:noFill/>
              </a:ln>
              <a:solidFill>
                <a:srgbClr val="766A65">
                  <a:lumMod val="50000"/>
                </a:srgbClr>
              </a:solidFill>
              <a:effectLst/>
              <a:uLnTx/>
              <a:uFillTx/>
              <a:latin typeface="Calibri" panose="020F0502020204030204" pitchFamily="34" charset="0"/>
              <a:ea typeface="+mn-ea"/>
              <a:cs typeface="Calibri" panose="020F0502020204030204" pitchFamily="34" charset="0"/>
            </a:endParaRPr>
          </a:p>
        </p:txBody>
      </p:sp>
      <p:sp>
        <p:nvSpPr>
          <p:cNvPr id="30" name="TextBox 29">
            <a:extLst>
              <a:ext uri="{FF2B5EF4-FFF2-40B4-BE49-F238E27FC236}">
                <a16:creationId xmlns:a16="http://schemas.microsoft.com/office/drawing/2014/main" id="{3EBD2730-1E01-47DF-8E02-BF566FD5F175}"/>
              </a:ext>
            </a:extLst>
          </p:cNvPr>
          <p:cNvSpPr txBox="1"/>
          <p:nvPr/>
        </p:nvSpPr>
        <p:spPr>
          <a:xfrm>
            <a:off x="7949315" y="6032400"/>
            <a:ext cx="1500491" cy="7694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766A65">
                    <a:lumMod val="50000"/>
                  </a:srgbClr>
                </a:solidFill>
                <a:effectLst/>
                <a:uLnTx/>
                <a:uFillTx/>
                <a:latin typeface="Calibri" panose="020F0502020204030204" pitchFamily="34" charset="0"/>
                <a:ea typeface="+mn-ea"/>
                <a:cs typeface="Calibri" panose="020F0502020204030204" pitchFamily="34" charset="0"/>
              </a:rPr>
              <a:t>External recognition as a great place to work – because our colleagues say </a:t>
            </a:r>
            <a:r>
              <a:rPr kumimoji="0" lang="en-US" sz="1100" b="0" i="0" u="none" strike="noStrike" kern="1200" cap="none" spc="0" normalizeH="0" baseline="0" noProof="0" dirty="0" smtClean="0">
                <a:ln>
                  <a:noFill/>
                </a:ln>
                <a:solidFill>
                  <a:srgbClr val="766A65">
                    <a:lumMod val="50000"/>
                  </a:srgbClr>
                </a:solidFill>
                <a:effectLst/>
                <a:uLnTx/>
                <a:uFillTx/>
                <a:latin typeface="Calibri" panose="020F0502020204030204" pitchFamily="34" charset="0"/>
                <a:ea typeface="+mn-ea"/>
                <a:cs typeface="Calibri" panose="020F0502020204030204" pitchFamily="34" charset="0"/>
              </a:rPr>
              <a:t>so</a:t>
            </a:r>
            <a:endParaRPr kumimoji="0" lang="en-US" sz="1100" b="0" i="0" u="none" strike="noStrike" kern="1200" cap="none" spc="0" normalizeH="0" baseline="0" noProof="0" dirty="0">
              <a:ln>
                <a:noFill/>
              </a:ln>
              <a:solidFill>
                <a:srgbClr val="766A65">
                  <a:lumMod val="50000"/>
                </a:srgbClr>
              </a:solidFill>
              <a:effectLst/>
              <a:uLnTx/>
              <a:uFillTx/>
              <a:latin typeface="Calibri" panose="020F0502020204030204" pitchFamily="34" charset="0"/>
              <a:ea typeface="+mn-ea"/>
              <a:cs typeface="Calibri" panose="020F0502020204030204" pitchFamily="34" charset="0"/>
            </a:endParaRPr>
          </a:p>
        </p:txBody>
      </p:sp>
      <p:sp>
        <p:nvSpPr>
          <p:cNvPr id="31" name="TextBox 30">
            <a:extLst>
              <a:ext uri="{FF2B5EF4-FFF2-40B4-BE49-F238E27FC236}">
                <a16:creationId xmlns:a16="http://schemas.microsoft.com/office/drawing/2014/main" id="{B887C851-00FC-4E0B-AF4C-164C6C0C801F}"/>
              </a:ext>
            </a:extLst>
          </p:cNvPr>
          <p:cNvSpPr txBox="1"/>
          <p:nvPr/>
        </p:nvSpPr>
        <p:spPr>
          <a:xfrm>
            <a:off x="9487251" y="6032402"/>
            <a:ext cx="1248596" cy="7694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766A65">
                    <a:lumMod val="50000"/>
                  </a:srgbClr>
                </a:solidFill>
                <a:effectLst/>
                <a:uLnTx/>
                <a:uFillTx/>
                <a:latin typeface="Calibri" panose="020F0502020204030204" pitchFamily="34" charset="0"/>
                <a:ea typeface="+mn-ea"/>
                <a:cs typeface="Calibri" panose="020F0502020204030204" pitchFamily="34" charset="0"/>
              </a:rPr>
              <a:t>Increase colleague </a:t>
            </a:r>
            <a:r>
              <a:rPr kumimoji="0" lang="en-US" sz="1100" b="0" i="0" u="none" strike="noStrike" kern="1200" cap="none" spc="0" normalizeH="0" baseline="0" noProof="0" dirty="0" smtClean="0">
                <a:ln>
                  <a:noFill/>
                </a:ln>
                <a:solidFill>
                  <a:srgbClr val="766A65">
                    <a:lumMod val="50000"/>
                  </a:srgbClr>
                </a:solidFill>
                <a:effectLst/>
                <a:uLnTx/>
                <a:uFillTx/>
                <a:latin typeface="Calibri" panose="020F0502020204030204" pitchFamily="34" charset="0"/>
                <a:ea typeface="+mn-ea"/>
                <a:cs typeface="Calibri" panose="020F0502020204030204" pitchFamily="34" charset="0"/>
              </a:rPr>
              <a:t>retention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766A65">
                  <a:lumMod val="50000"/>
                </a:srgbClr>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766A65">
                  <a:lumMod val="50000"/>
                </a:srgbClr>
              </a:solidFill>
              <a:effectLst/>
              <a:uLnTx/>
              <a:uFillTx/>
              <a:latin typeface="Calibri" panose="020F0502020204030204" pitchFamily="34" charset="0"/>
              <a:ea typeface="+mn-ea"/>
              <a:cs typeface="Calibri" panose="020F0502020204030204" pitchFamily="34" charset="0"/>
            </a:endParaRPr>
          </a:p>
        </p:txBody>
      </p:sp>
      <p:sp>
        <p:nvSpPr>
          <p:cNvPr id="32" name="TextBox 31">
            <a:extLst>
              <a:ext uri="{FF2B5EF4-FFF2-40B4-BE49-F238E27FC236}">
                <a16:creationId xmlns:a16="http://schemas.microsoft.com/office/drawing/2014/main" id="{EDB8FEE2-48D5-4BEC-A8D7-59B64D31A777}"/>
              </a:ext>
            </a:extLst>
          </p:cNvPr>
          <p:cNvSpPr txBox="1"/>
          <p:nvPr/>
        </p:nvSpPr>
        <p:spPr>
          <a:xfrm>
            <a:off x="-12774" y="1988235"/>
            <a:ext cx="12086251" cy="27699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Our VISION: </a:t>
            </a:r>
            <a:r>
              <a:rPr kumimoji="0" lang="en-GB" sz="1200" b="1" i="0" u="none" strike="noStrike" kern="1200" cap="none" spc="0" normalizeH="0" baseline="0" noProof="0" smtClean="0">
                <a:ln>
                  <a:noFill/>
                </a:ln>
                <a:solidFill>
                  <a:srgbClr val="FFFFFF">
                    <a:lumMod val="50000"/>
                  </a:srgbClr>
                </a:solidFill>
                <a:effectLst/>
                <a:uLnTx/>
                <a:uFillTx/>
                <a:latin typeface="Calibri" panose="020F0502020204030204" pitchFamily="34" charset="0"/>
                <a:ea typeface="+mn-ea"/>
                <a:cs typeface="Calibri" panose="020F0502020204030204" pitchFamily="34" charset="0"/>
              </a:rPr>
              <a:t>We aspire </a:t>
            </a:r>
            <a:r>
              <a:rPr kumimoji="0" lang="en-GB" sz="1200" b="1"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to be recognised as the world’s best greeting card retailer: everywhere, and for all occasions, the first choice for greeting cards.</a:t>
            </a:r>
          </a:p>
        </p:txBody>
      </p:sp>
      <p:grpSp>
        <p:nvGrpSpPr>
          <p:cNvPr id="7" name="Group 6"/>
          <p:cNvGrpSpPr/>
          <p:nvPr/>
        </p:nvGrpSpPr>
        <p:grpSpPr>
          <a:xfrm>
            <a:off x="735730" y="350102"/>
            <a:ext cx="10625328" cy="1281666"/>
            <a:chOff x="1069848" y="331741"/>
            <a:chExt cx="10625328" cy="1281666"/>
          </a:xfrm>
        </p:grpSpPr>
        <p:sp>
          <p:nvSpPr>
            <p:cNvPr id="13" name="TextBox 12">
              <a:extLst>
                <a:ext uri="{FF2B5EF4-FFF2-40B4-BE49-F238E27FC236}">
                  <a16:creationId xmlns:a16="http://schemas.microsoft.com/office/drawing/2014/main" id="{72D1A020-29AE-44C0-BBCE-D6F46001670B}"/>
                </a:ext>
              </a:extLst>
            </p:cNvPr>
            <p:cNvSpPr txBox="1"/>
            <p:nvPr/>
          </p:nvSpPr>
          <p:spPr>
            <a:xfrm>
              <a:off x="1072767" y="333550"/>
              <a:ext cx="1839934" cy="646331"/>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The </a:t>
              </a:r>
              <a:r>
                <a:rPr kumimoji="0" lang="en-GB" sz="120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DEFINITIONS </a:t>
              </a:r>
              <a:r>
                <a:rPr kumimoji="0" lang="en-GB" sz="12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and PRINCIPLES underpinning this Strategy and Plan</a:t>
              </a:r>
            </a:p>
          </p:txBody>
        </p:sp>
        <p:sp>
          <p:nvSpPr>
            <p:cNvPr id="33" name="TextBox 32">
              <a:extLst>
                <a:ext uri="{FF2B5EF4-FFF2-40B4-BE49-F238E27FC236}">
                  <a16:creationId xmlns:a16="http://schemas.microsoft.com/office/drawing/2014/main" id="{18F4CDEF-55B1-40D3-A9A4-5B5851D2F8E8}"/>
                </a:ext>
              </a:extLst>
            </p:cNvPr>
            <p:cNvSpPr txBox="1"/>
            <p:nvPr/>
          </p:nvSpPr>
          <p:spPr>
            <a:xfrm>
              <a:off x="5332361" y="1035771"/>
              <a:ext cx="2062679" cy="577081"/>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Everyone’s contribution is of equal value, and everyone deserves equal opportunity</a:t>
              </a:r>
              <a:endParaRPr kumimoji="0" lang="en-US" sz="105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34" name="TextBox 33">
              <a:extLst>
                <a:ext uri="{FF2B5EF4-FFF2-40B4-BE49-F238E27FC236}">
                  <a16:creationId xmlns:a16="http://schemas.microsoft.com/office/drawing/2014/main" id="{92ED268B-D667-4B68-AEEF-A60A6DBB833B}"/>
                </a:ext>
              </a:extLst>
            </p:cNvPr>
            <p:cNvSpPr txBox="1"/>
            <p:nvPr/>
          </p:nvSpPr>
          <p:spPr>
            <a:xfrm>
              <a:off x="7481906" y="1032375"/>
              <a:ext cx="2062680" cy="577081"/>
            </a:xfrm>
            <a:prstGeom prst="rect">
              <a:avLst/>
            </a:prstGeom>
            <a:solidFill>
              <a:srgbClr val="00B050"/>
            </a:solidFill>
            <a:ln>
              <a:solidFill>
                <a:srgbClr val="00B050"/>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We boldly challenge because we care; I will challenge myself </a:t>
              </a:r>
              <a:r>
                <a:rPr kumimoji="0" lang="en-GB" sz="105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first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36" name="TextBox 35">
              <a:extLst>
                <a:ext uri="{FF2B5EF4-FFF2-40B4-BE49-F238E27FC236}">
                  <a16:creationId xmlns:a16="http://schemas.microsoft.com/office/drawing/2014/main" id="{D8EB7110-964F-4C62-B2C9-064DC670D378}"/>
                </a:ext>
              </a:extLst>
            </p:cNvPr>
            <p:cNvSpPr txBox="1"/>
            <p:nvPr/>
          </p:nvSpPr>
          <p:spPr>
            <a:xfrm>
              <a:off x="9621866" y="1031387"/>
              <a:ext cx="2073309" cy="577081"/>
            </a:xfrm>
            <a:prstGeom prst="rect">
              <a:avLst/>
            </a:prstGeom>
            <a:solidFill>
              <a:srgbClr val="7030A0"/>
            </a:solidFill>
            <a:ln>
              <a:solidFill>
                <a:srgbClr val="7030A0"/>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Getting inclusion right is a journey, and we are all learning </a:t>
              </a:r>
              <a:r>
                <a:rPr kumimoji="0" lang="en-GB" sz="105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together</a:t>
              </a:r>
            </a:p>
          </p:txBody>
        </p:sp>
        <p:sp>
          <p:nvSpPr>
            <p:cNvPr id="37" name="TextBox 36">
              <a:extLst>
                <a:ext uri="{FF2B5EF4-FFF2-40B4-BE49-F238E27FC236}">
                  <a16:creationId xmlns:a16="http://schemas.microsoft.com/office/drawing/2014/main" id="{7B5635AF-5357-46F3-AC44-87A9DD224AD9}"/>
                </a:ext>
              </a:extLst>
            </p:cNvPr>
            <p:cNvSpPr txBox="1"/>
            <p:nvPr/>
          </p:nvSpPr>
          <p:spPr>
            <a:xfrm>
              <a:off x="1069848" y="1034017"/>
              <a:ext cx="2062679" cy="577081"/>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DIVERSITY is a </a:t>
              </a:r>
              <a:r>
                <a:rPr kumimoji="0" lang="en-US" sz="105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fact</a:t>
              </a:r>
              <a:endParaRPr kumimoji="0" lang="en-US" sz="105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INCLUSION is our choice, every </a:t>
              </a:r>
              <a:r>
                <a:rPr kumimoji="0" lang="en-US" sz="105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day</a:t>
              </a:r>
            </a:p>
          </p:txBody>
        </p:sp>
        <p:sp>
          <p:nvSpPr>
            <p:cNvPr id="38" name="TextBox 37">
              <a:extLst>
                <a:ext uri="{FF2B5EF4-FFF2-40B4-BE49-F238E27FC236}">
                  <a16:creationId xmlns:a16="http://schemas.microsoft.com/office/drawing/2014/main" id="{F5A91CD3-A21E-478E-BEB5-7D58883B4E73}"/>
                </a:ext>
              </a:extLst>
            </p:cNvPr>
            <p:cNvSpPr txBox="1"/>
            <p:nvPr/>
          </p:nvSpPr>
          <p:spPr>
            <a:xfrm>
              <a:off x="3210248" y="1036326"/>
              <a:ext cx="2062679" cy="577081"/>
            </a:xfrm>
            <a:prstGeom prst="rect">
              <a:avLst/>
            </a:prstGeom>
            <a:solidFill>
              <a:srgbClr val="EE7A31"/>
            </a:solidFill>
            <a:ln>
              <a:solidFill>
                <a:srgbClr val="EE7A31"/>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Inclusion starts with me; we are </a:t>
              </a:r>
              <a:r>
                <a:rPr kumimoji="0" lang="en-GB" sz="105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all responsible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45" name="TextBox 44">
              <a:extLst>
                <a:ext uri="{FF2B5EF4-FFF2-40B4-BE49-F238E27FC236}">
                  <a16:creationId xmlns:a16="http://schemas.microsoft.com/office/drawing/2014/main" id="{18F4CDEF-55B1-40D3-A9A4-5B5851D2F8E8}"/>
                </a:ext>
              </a:extLst>
            </p:cNvPr>
            <p:cNvSpPr txBox="1"/>
            <p:nvPr/>
          </p:nvSpPr>
          <p:spPr>
            <a:xfrm>
              <a:off x="2977458" y="331741"/>
              <a:ext cx="8717718" cy="646331"/>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DIVERSITY is anything that makes people different to one another.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INCLUSION </a:t>
              </a:r>
              <a:r>
                <a:rPr kumimoji="0" lang="en-US" sz="12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is </a:t>
              </a:r>
              <a:r>
                <a:rPr kumimoji="0" lang="en-GB" sz="120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a </a:t>
              </a:r>
              <a:r>
                <a:rPr kumimoji="0" lang="en-GB" sz="12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sense of belonging that makes people feel respected and valued for who they </a:t>
              </a:r>
              <a:r>
                <a:rPr kumimoji="0" lang="en-GB" sz="120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are. When </a:t>
              </a:r>
              <a:r>
                <a:rPr kumimoji="0" lang="en-GB" sz="12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their differences </a:t>
              </a:r>
              <a:r>
                <a:rPr kumimoji="0" lang="en-GB" sz="1200" b="1"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are accepted.</a:t>
              </a:r>
              <a:endParaRPr kumimoji="0" lang="en-GB" sz="12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pSp>
      <p:sp>
        <p:nvSpPr>
          <p:cNvPr id="47" name="TextBox 46">
            <a:extLst>
              <a:ext uri="{FF2B5EF4-FFF2-40B4-BE49-F238E27FC236}">
                <a16:creationId xmlns:a16="http://schemas.microsoft.com/office/drawing/2014/main" id="{B7AA5E4E-7A1E-401F-A8D3-76A57EB55736}"/>
              </a:ext>
            </a:extLst>
          </p:cNvPr>
          <p:cNvSpPr txBox="1"/>
          <p:nvPr/>
        </p:nvSpPr>
        <p:spPr>
          <a:xfrm>
            <a:off x="7453246" y="2307584"/>
            <a:ext cx="2322920" cy="337784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rPr>
              <a:t>BRAND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rPr>
              <a:t>Communications, Marketing, Attraction and Selection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1" i="0" u="none" strike="sng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All colleagues are kept informed and messaging is consistent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We reach more people, in more places, and communicate widely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Consistency of brand across external and internal – perceptions align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Consistent voice, with inclusion present across all platforms, and mediums,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Recruit for skill and capability – seek and value difference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Ensure our selection process is free from bias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Interview experiences and panels that reflect our inclusive culture</a:t>
            </a:r>
          </a:p>
        </p:txBody>
      </p:sp>
      <p:sp>
        <p:nvSpPr>
          <p:cNvPr id="48" name="TextBox 47">
            <a:extLst>
              <a:ext uri="{FF2B5EF4-FFF2-40B4-BE49-F238E27FC236}">
                <a16:creationId xmlns:a16="http://schemas.microsoft.com/office/drawing/2014/main" id="{B7AA5E4E-7A1E-401F-A8D3-76A57EB55736}"/>
              </a:ext>
            </a:extLst>
          </p:cNvPr>
          <p:cNvSpPr txBox="1"/>
          <p:nvPr/>
        </p:nvSpPr>
        <p:spPr>
          <a:xfrm>
            <a:off x="4938808" y="2311785"/>
            <a:ext cx="2466395" cy="336245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rPr>
              <a:t>COMMUNITY AND CONNECTION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rPr>
              <a:t>Celebrate, Raise Awareness, Create Communities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235671"/>
              </a:solidFill>
              <a:effectLst/>
              <a:uLnTx/>
              <a:uFillTx/>
              <a:latin typeface="Calibri" panose="020F0502020204030204" pitchFamily="34" charset="0"/>
              <a:ea typeface="+mn-ea"/>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We talk about the things that matter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Colleagues have a voice and an opportunity to contribute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A collective space(s) where colleagues go to convene, share and talk; we listen to each other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Regular </a:t>
            </a:r>
            <a:r>
              <a:rPr kumimoji="0" lang="en-US" sz="1050" b="0" i="0" u="none" strike="noStrike" kern="1200" cap="none" spc="0" normalizeH="0" baseline="0" noProof="0" dirty="0" err="1" smtClean="0">
                <a:ln>
                  <a:noFill/>
                </a:ln>
                <a:solidFill>
                  <a:srgbClr val="FFFFFF"/>
                </a:solidFill>
                <a:effectLst/>
                <a:uLnTx/>
                <a:uFillTx/>
                <a:latin typeface="Calibri" panose="020F0502020204030204" pitchFamily="34" charset="0"/>
                <a:ea typeface="+mn-ea"/>
                <a:cs typeface="Calibri" panose="020F0502020204030204" pitchFamily="34" charset="0"/>
              </a:rPr>
              <a:t>programme</a:t>
            </a: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 of activity to raise awareness of topics, issues, needs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Community groups to bring colleagues together e.g. LGBTQ+</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Celebration of life’s moments that matter to different communities and people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We involve colleagues in diverse ways to include everyone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49" name="TextBox 48">
            <a:extLst>
              <a:ext uri="{FF2B5EF4-FFF2-40B4-BE49-F238E27FC236}">
                <a16:creationId xmlns:a16="http://schemas.microsoft.com/office/drawing/2014/main" id="{B7AA5E4E-7A1E-401F-A8D3-76A57EB55736}"/>
              </a:ext>
            </a:extLst>
          </p:cNvPr>
          <p:cNvSpPr txBox="1"/>
          <p:nvPr/>
        </p:nvSpPr>
        <p:spPr>
          <a:xfrm>
            <a:off x="9824208" y="2308317"/>
            <a:ext cx="2223563" cy="337784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rPr>
              <a:t>CUSTOMER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rPr>
              <a:t>Product, Store, Experience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We include a ‘customer’ perspective in our thinking: internal and </a:t>
            </a: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external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Customers can find and access products – we have a wide reach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We balance our commercial decisions with diversity and inclusive reach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Our products are easy to find in store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Stores are accessible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Customer service – consistent across all products and channels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Stores celebrate community and connection – activity is not just for colleagues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50" name="TextBox 49">
            <a:extLst>
              <a:ext uri="{FF2B5EF4-FFF2-40B4-BE49-F238E27FC236}">
                <a16:creationId xmlns:a16="http://schemas.microsoft.com/office/drawing/2014/main" id="{B7AA5E4E-7A1E-401F-A8D3-76A57EB55736}"/>
              </a:ext>
            </a:extLst>
          </p:cNvPr>
          <p:cNvSpPr txBox="1"/>
          <p:nvPr/>
        </p:nvSpPr>
        <p:spPr>
          <a:xfrm>
            <a:off x="73951" y="2318405"/>
            <a:ext cx="2417201" cy="337784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rPr>
              <a:t>LEADERSHIP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rPr>
              <a:t>Self-Leadership, Behavior </a:t>
            </a:r>
            <a:r>
              <a:rPr kumimoji="0" lang="en-US" sz="1050" b="1" i="0" u="none" strike="noStrike" kern="1200" cap="none" spc="0" normalizeH="0" baseline="0" noProof="0" dirty="0">
                <a:ln>
                  <a:noFill/>
                </a:ln>
                <a:solidFill>
                  <a:srgbClr val="235671"/>
                </a:solidFill>
                <a:effectLst/>
                <a:uLnTx/>
                <a:uFillTx/>
                <a:latin typeface="Calibri" panose="020F0502020204030204" pitchFamily="34" charset="0"/>
                <a:ea typeface="+mn-ea"/>
                <a:cs typeface="Calibri" panose="020F0502020204030204" pitchFamily="34" charset="0"/>
              </a:rPr>
              <a:t>F</a:t>
            </a:r>
            <a:r>
              <a:rPr kumimoji="0" lang="en-US" sz="1050" b="1"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rPr>
              <a:t>ramework, Learn and Grow</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Every colleague has performance conversations; we listen and appreciate everyone’s value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Self-leadership development offer for all – starting with Subconscious Bias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Development is self-directed; all colleagues can access and use performance and career mapping tools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Leadership Development Offer for All – including coaching skills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Reflective practice is used widely: individually, in groups, on projects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Hold </a:t>
            </a:r>
            <a:r>
              <a:rPr kumimoji="0" lang="en-US" sz="10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each other to account to promote inclusive language, and reduce stigma where it </a:t>
            </a: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emerges</a:t>
            </a:r>
            <a:endParaRPr kumimoji="0" lang="en-US" sz="10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24" name="TextBox 23">
            <a:extLst>
              <a:ext uri="{FF2B5EF4-FFF2-40B4-BE49-F238E27FC236}">
                <a16:creationId xmlns:a16="http://schemas.microsoft.com/office/drawing/2014/main" id="{B887C851-00FC-4E0B-AF4C-164C6C0C801F}"/>
              </a:ext>
            </a:extLst>
          </p:cNvPr>
          <p:cNvSpPr txBox="1"/>
          <p:nvPr/>
        </p:nvSpPr>
        <p:spPr>
          <a:xfrm>
            <a:off x="10773292" y="6032401"/>
            <a:ext cx="1248596" cy="7694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766A65">
                    <a:lumMod val="50000"/>
                  </a:srgbClr>
                </a:solidFill>
                <a:effectLst/>
                <a:uLnTx/>
                <a:uFillTx/>
                <a:latin typeface="Calibri" panose="020F0502020204030204" pitchFamily="34" charset="0"/>
                <a:ea typeface="+mn-ea"/>
                <a:cs typeface="Calibri" panose="020F0502020204030204" pitchFamily="34" charset="0"/>
              </a:rPr>
              <a:t>Equal gender representation at senior leadership level</a:t>
            </a:r>
            <a:endParaRPr kumimoji="0" lang="en-US" sz="1100" b="0" i="0" u="none" strike="noStrike" kern="1200" cap="none" spc="0" normalizeH="0" baseline="0" noProof="0" dirty="0">
              <a:ln>
                <a:noFill/>
              </a:ln>
              <a:solidFill>
                <a:srgbClr val="766A65">
                  <a:lumMod val="50000"/>
                </a:srgbClr>
              </a:solidFill>
              <a:effectLst/>
              <a:uLnTx/>
              <a:uFillTx/>
              <a:latin typeface="Calibri" panose="020F0502020204030204" pitchFamily="34" charset="0"/>
              <a:ea typeface="+mn-ea"/>
              <a:cs typeface="Calibri" panose="020F0502020204030204" pitchFamily="34" charset="0"/>
            </a:endParaRPr>
          </a:p>
        </p:txBody>
      </p:sp>
      <p:sp>
        <p:nvSpPr>
          <p:cNvPr id="29" name="TextBox 28">
            <a:extLst>
              <a:ext uri="{FF2B5EF4-FFF2-40B4-BE49-F238E27FC236}">
                <a16:creationId xmlns:a16="http://schemas.microsoft.com/office/drawing/2014/main" id="{B7AA5E4E-7A1E-401F-A8D3-76A57EB55736}"/>
              </a:ext>
            </a:extLst>
          </p:cNvPr>
          <p:cNvSpPr txBox="1"/>
          <p:nvPr/>
        </p:nvSpPr>
        <p:spPr>
          <a:xfrm>
            <a:off x="2539195" y="2317195"/>
            <a:ext cx="2361175" cy="337784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rPr>
              <a:t>WELLBEING</a:t>
            </a:r>
            <a:endParaRPr kumimoji="0" lang="en-US" sz="1400" b="1" i="0" u="none" strike="noStrike" kern="1200" cap="none" spc="0" normalizeH="0" baseline="0" noProof="0" dirty="0">
              <a:ln>
                <a:noFill/>
              </a:ln>
              <a:solidFill>
                <a:srgbClr val="235671"/>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rPr>
              <a:t>Self-care and Staying Well</a:t>
            </a:r>
            <a:endParaRPr kumimoji="0" lang="en-US" sz="1050" b="0"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smtClean="0">
              <a:ln>
                <a:noFill/>
              </a:ln>
              <a:solidFill>
                <a:srgbClr val="235671"/>
              </a:solidFill>
              <a:effectLst/>
              <a:uLnTx/>
              <a:uFillTx/>
              <a:latin typeface="Calibri" panose="020F0502020204030204" pitchFamily="34" charset="0"/>
              <a:ea typeface="+mn-ea"/>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We create an environment where it’s ok, not to be ok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Recognition of the breadth of wellbeing including mental, physical, financial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A inclusive and diverse resource and support </a:t>
            </a:r>
            <a:r>
              <a:rPr kumimoji="0" lang="en-US" sz="10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offering </a:t>
            </a: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that covering all areas of wellbeing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Mental Health First Aiders in all areas of our business, equipped and skilled in supporting colleague in need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Awareness raising and conversations about the things that matter to us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smtClean="0">
                <a:ln>
                  <a:noFill/>
                </a:ln>
                <a:solidFill>
                  <a:srgbClr val="FFFFFF"/>
                </a:solidFill>
                <a:effectLst/>
                <a:uLnTx/>
                <a:uFillTx/>
                <a:latin typeface="Calibri" panose="020F0502020204030204" pitchFamily="34" charset="0"/>
                <a:ea typeface="+mn-ea"/>
                <a:cs typeface="Calibri" panose="020F0502020204030204" pitchFamily="34" charset="0"/>
              </a:rPr>
              <a:t>Opportunities to connect, get involved, and matter; we appreciate the value that each colleague brings</a:t>
            </a:r>
          </a:p>
        </p:txBody>
      </p:sp>
    </p:spTree>
    <p:extLst>
      <p:ext uri="{BB962C8B-B14F-4D97-AF65-F5344CB8AC3E}">
        <p14:creationId xmlns:p14="http://schemas.microsoft.com/office/powerpoint/2010/main" val="1144686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Card Factory Theme">
  <a:themeElements>
    <a:clrScheme name="Card Factory Template">
      <a:dk1>
        <a:srgbClr val="766A65"/>
      </a:dk1>
      <a:lt1>
        <a:srgbClr val="FFFFFF"/>
      </a:lt1>
      <a:dk2>
        <a:srgbClr val="005BBB"/>
      </a:dk2>
      <a:lt2>
        <a:srgbClr val="FFFFFF"/>
      </a:lt2>
      <a:accent1>
        <a:srgbClr val="3985C6"/>
      </a:accent1>
      <a:accent2>
        <a:srgbClr val="F9D911"/>
      </a:accent2>
      <a:accent3>
        <a:srgbClr val="1990CF"/>
      </a:accent3>
      <a:accent4>
        <a:srgbClr val="C60C30"/>
      </a:accent4>
      <a:accent5>
        <a:srgbClr val="000000"/>
      </a:accent5>
      <a:accent6>
        <a:srgbClr val="A4C3DC"/>
      </a:accent6>
      <a:hlink>
        <a:srgbClr val="052FA3"/>
      </a:hlink>
      <a:folHlink>
        <a:srgbClr val="954F72"/>
      </a:folHlink>
    </a:clrScheme>
    <a:fontScheme name="Card Factory Template">
      <a:majorFont>
        <a:latin typeface="Averta ExtraBol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ard Factory Theme">
  <a:themeElements>
    <a:clrScheme name="Card Factory Template">
      <a:dk1>
        <a:srgbClr val="766A65"/>
      </a:dk1>
      <a:lt1>
        <a:srgbClr val="FFFFFF"/>
      </a:lt1>
      <a:dk2>
        <a:srgbClr val="005BBB"/>
      </a:dk2>
      <a:lt2>
        <a:srgbClr val="FFFFFF"/>
      </a:lt2>
      <a:accent1>
        <a:srgbClr val="3985C6"/>
      </a:accent1>
      <a:accent2>
        <a:srgbClr val="F9D911"/>
      </a:accent2>
      <a:accent3>
        <a:srgbClr val="1990CF"/>
      </a:accent3>
      <a:accent4>
        <a:srgbClr val="C60C30"/>
      </a:accent4>
      <a:accent5>
        <a:srgbClr val="000000"/>
      </a:accent5>
      <a:accent6>
        <a:srgbClr val="A4C3DC"/>
      </a:accent6>
      <a:hlink>
        <a:srgbClr val="052FA3"/>
      </a:hlink>
      <a:folHlink>
        <a:srgbClr val="954F72"/>
      </a:folHlink>
    </a:clrScheme>
    <a:fontScheme name="Card Factory Template">
      <a:majorFont>
        <a:latin typeface="Averta ExtraBol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C0C03AD11773741A14299E7555A929A" ma:contentTypeVersion="13" ma:contentTypeDescription="Create a new document." ma:contentTypeScope="" ma:versionID="e2f2bb7281137d1ae71d8b03ec331ece">
  <xsd:schema xmlns:xsd="http://www.w3.org/2001/XMLSchema" xmlns:xs="http://www.w3.org/2001/XMLSchema" xmlns:p="http://schemas.microsoft.com/office/2006/metadata/properties" xmlns:ns3="88b7d112-60f3-42c0-9206-e6d7777b4ffb" xmlns:ns4="9793cfc3-21db-4d2f-ae27-d5777eb0ecae" targetNamespace="http://schemas.microsoft.com/office/2006/metadata/properties" ma:root="true" ma:fieldsID="87b7a050d24dc2506d071a64e43cb8f9" ns3:_="" ns4:_="">
    <xsd:import namespace="88b7d112-60f3-42c0-9206-e6d7777b4ffb"/>
    <xsd:import namespace="9793cfc3-21db-4d2f-ae27-d5777eb0eca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LengthInSecond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b7d112-60f3-42c0-9206-e6d7777b4ff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93cfc3-21db-4d2f-ae27-d5777eb0eca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79DE4D3-1FF9-4630-81EE-6D60D4431795}">
  <ds:schemaRefs>
    <ds:schemaRef ds:uri="http://schemas.microsoft.com/office/2006/documentManagement/types"/>
    <ds:schemaRef ds:uri="http://schemas.microsoft.com/office/2006/metadata/properties"/>
    <ds:schemaRef ds:uri="http://purl.org/dc/dcmitype/"/>
    <ds:schemaRef ds:uri="http://purl.org/dc/elements/1.1/"/>
    <ds:schemaRef ds:uri="http://purl.org/dc/terms/"/>
    <ds:schemaRef ds:uri="88b7d112-60f3-42c0-9206-e6d7777b4ffb"/>
    <ds:schemaRef ds:uri="http://schemas.microsoft.com/office/infopath/2007/PartnerControls"/>
    <ds:schemaRef ds:uri="http://schemas.openxmlformats.org/package/2006/metadata/core-properties"/>
    <ds:schemaRef ds:uri="http://www.w3.org/XML/1998/namespace"/>
    <ds:schemaRef ds:uri="9793cfc3-21db-4d2f-ae27-d5777eb0ecae"/>
  </ds:schemaRefs>
</ds:datastoreItem>
</file>

<file path=customXml/itemProps2.xml><?xml version="1.0" encoding="utf-8"?>
<ds:datastoreItem xmlns:ds="http://schemas.openxmlformats.org/officeDocument/2006/customXml" ds:itemID="{57D75C03-61CB-4A5A-841D-77BA36490656}">
  <ds:schemaRefs>
    <ds:schemaRef ds:uri="http://schemas.microsoft.com/sharepoint/v3/contenttype/forms"/>
  </ds:schemaRefs>
</ds:datastoreItem>
</file>

<file path=customXml/itemProps3.xml><?xml version="1.0" encoding="utf-8"?>
<ds:datastoreItem xmlns:ds="http://schemas.openxmlformats.org/officeDocument/2006/customXml" ds:itemID="{CBDF369F-D026-4CFA-ACA8-5E9D3DE9BE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b7d112-60f3-42c0-9206-e6d7777b4ffb"/>
    <ds:schemaRef ds:uri="9793cfc3-21db-4d2f-ae27-d5777eb0ec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32506</TotalTime>
  <Words>1919</Words>
  <Application>Microsoft Office PowerPoint</Application>
  <PresentationFormat>Widescreen</PresentationFormat>
  <Paragraphs>211</Paragraphs>
  <Slides>5</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Arial</vt:lpstr>
      <vt:lpstr>Articulate Extrabold</vt:lpstr>
      <vt:lpstr>Averta ExtraBold</vt:lpstr>
      <vt:lpstr>Averta Semibold</vt:lpstr>
      <vt:lpstr>Calibri</vt:lpstr>
      <vt:lpstr>Verdana</vt:lpstr>
      <vt:lpstr>Card Factory Theme</vt:lpstr>
      <vt:lpstr>1_Card Factory Theme</vt:lpstr>
      <vt:lpstr>PowerPoint Presentation</vt:lpstr>
      <vt:lpstr>PowerPoint Presentation</vt:lpstr>
      <vt:lpstr>PowerPoint Presentation</vt:lpstr>
      <vt:lpstr>PowerPoint Presentation</vt:lpstr>
      <vt:lpstr>PowerPoint Presentation</vt:lpstr>
    </vt:vector>
  </TitlesOfParts>
  <Company>Card Factory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 Branding Model Draft</dc:title>
  <dc:creator>Chloe Smith</dc:creator>
  <cp:lastModifiedBy>Jo Thorburn</cp:lastModifiedBy>
  <cp:revision>314</cp:revision>
  <dcterms:created xsi:type="dcterms:W3CDTF">2021-07-21T12:06:35Z</dcterms:created>
  <dcterms:modified xsi:type="dcterms:W3CDTF">2022-03-30T15:01:02Z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0x0101008C0C03AD11773741A14299E7555A929A</vt:lpwstr>
  </property>
</Properties>
</file>